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5" r:id="rId2"/>
    <p:sldId id="273" r:id="rId3"/>
    <p:sldId id="274" r:id="rId4"/>
    <p:sldId id="285" r:id="rId5"/>
    <p:sldId id="276" r:id="rId6"/>
    <p:sldId id="263" r:id="rId7"/>
    <p:sldId id="271" r:id="rId8"/>
    <p:sldId id="277" r:id="rId9"/>
    <p:sldId id="275" r:id="rId10"/>
    <p:sldId id="278" r:id="rId11"/>
    <p:sldId id="279" r:id="rId12"/>
    <p:sldId id="284" r:id="rId13"/>
    <p:sldId id="294" r:id="rId14"/>
    <p:sldId id="297" r:id="rId15"/>
    <p:sldId id="281" r:id="rId16"/>
    <p:sldId id="283" r:id="rId17"/>
    <p:sldId id="287" r:id="rId18"/>
    <p:sldId id="289" r:id="rId19"/>
    <p:sldId id="296" r:id="rId20"/>
    <p:sldId id="286" r:id="rId21"/>
    <p:sldId id="266" r:id="rId22"/>
    <p:sldId id="290" r:id="rId23"/>
    <p:sldId id="291" r:id="rId24"/>
    <p:sldId id="292" r:id="rId25"/>
    <p:sldId id="2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SUONG" initials="P" lastIdx="2" clrIdx="0">
    <p:extLst>
      <p:ext uri="{19B8F6BF-5375-455C-9EA6-DF929625EA0E}">
        <p15:presenceInfo xmlns:p15="http://schemas.microsoft.com/office/powerpoint/2012/main" userId="THAO S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48CA1-D01E-4C11-A227-CEC107A66E57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08DE-B305-41D8-B1A1-B3BBAFACE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1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108DE-B305-41D8-B1A1-B3BBAFACE2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108DE-B305-41D8-B1A1-B3BBAFACE2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4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108DE-B305-41D8-B1A1-B3BBAFACE2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9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4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1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7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0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2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2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5EE4-66DF-485C-893A-E63D1C3E54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1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1D09C212-57FF-1193-4828-B1F80300FEF8}"/>
              </a:ext>
            </a:extLst>
          </p:cNvPr>
          <p:cNvSpPr/>
          <p:nvPr/>
        </p:nvSpPr>
        <p:spPr>
          <a:xfrm>
            <a:off x="3041317" y="182572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KIỂM TRA BÀI CŨ</a:t>
            </a:r>
            <a:endParaRPr lang="vi-VN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21A51A-E061-B165-B3AB-EE41B223369F}"/>
              </a:ext>
            </a:extLst>
          </p:cNvPr>
          <p:cNvSpPr txBox="1"/>
          <p:nvPr/>
        </p:nvSpPr>
        <p:spPr>
          <a:xfrm>
            <a:off x="759230" y="1355903"/>
            <a:ext cx="5782886" cy="4989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 trình chuyển hóa vật chất trong tế bào gồm có đồng hóa và dị hóa.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Học sinh cho biết: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vi-VN" sz="3600" dirty="0">
                <a:latin typeface="Times New Roman" panose="02020603050405020304" pitchFamily="18" charset="0"/>
              </a:rPr>
              <a:t>Đồng hóa là gì? Cho ví dụ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vi-VN" sz="3600" dirty="0">
                <a:latin typeface="Times New Roman" panose="02020603050405020304" pitchFamily="18" charset="0"/>
              </a:rPr>
              <a:t> Dị hóa là gì? Cho ví dụ</a:t>
            </a:r>
            <a:endParaRPr lang="en-US" sz="36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9DF977C-BB1B-6AA0-C772-4CC575512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18" r="14643"/>
          <a:stretch/>
        </p:blipFill>
        <p:spPr>
          <a:xfrm>
            <a:off x="6267797" y="1355903"/>
            <a:ext cx="5677592" cy="44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B3A861A-A75A-2909-3402-FCDA83607A3F}"/>
              </a:ext>
            </a:extLst>
          </p:cNvPr>
          <p:cNvSpPr txBox="1"/>
          <p:nvPr/>
        </p:nvSpPr>
        <p:spPr>
          <a:xfrm>
            <a:off x="651856" y="108635"/>
            <a:ext cx="11274137" cy="664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3600" b="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600" b="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b="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b="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sủi</a:t>
            </a:r>
            <a:r>
              <a:rPr lang="en-US" sz="3600" b="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600" b="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0" i="0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catalase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mạnh do nhiệt độ của cơ thể sống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catalase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sủi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catalase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D506EEA-A5C6-CC4A-FA24-9930F17EE07B}"/>
              </a:ext>
            </a:extLst>
          </p:cNvPr>
          <p:cNvSpPr/>
          <p:nvPr/>
        </p:nvSpPr>
        <p:spPr>
          <a:xfrm>
            <a:off x="9005455" y="4378038"/>
            <a:ext cx="2601884" cy="831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C72A45C3-8BF4-BA97-B8D7-7CB0D20D7A68}"/>
              </a:ext>
            </a:extLst>
          </p:cNvPr>
          <p:cNvSpPr/>
          <p:nvPr/>
        </p:nvSpPr>
        <p:spPr>
          <a:xfrm>
            <a:off x="651856" y="1919014"/>
            <a:ext cx="8558132" cy="831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8FF06C01-D0B1-4B90-5BB0-620AF0F063F4}"/>
              </a:ext>
            </a:extLst>
          </p:cNvPr>
          <p:cNvSpPr/>
          <p:nvPr/>
        </p:nvSpPr>
        <p:spPr>
          <a:xfrm>
            <a:off x="7568466" y="2799692"/>
            <a:ext cx="3380509" cy="831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8EBFFCE3-9768-83B2-DC16-3268BB34DD53}"/>
              </a:ext>
            </a:extLst>
          </p:cNvPr>
          <p:cNvSpPr/>
          <p:nvPr/>
        </p:nvSpPr>
        <p:spPr>
          <a:xfrm>
            <a:off x="581889" y="3644250"/>
            <a:ext cx="8093826" cy="831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D4B3C687-5104-E25F-6540-49A70E006CD7}"/>
              </a:ext>
            </a:extLst>
          </p:cNvPr>
          <p:cNvSpPr/>
          <p:nvPr/>
        </p:nvSpPr>
        <p:spPr>
          <a:xfrm>
            <a:off x="8678486" y="1087742"/>
            <a:ext cx="2861657" cy="831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E3E08844-CD94-E761-88F2-091D586DA97D}"/>
              </a:ext>
            </a:extLst>
          </p:cNvPr>
          <p:cNvSpPr/>
          <p:nvPr/>
        </p:nvSpPr>
        <p:spPr>
          <a:xfrm>
            <a:off x="581889" y="5209310"/>
            <a:ext cx="8423566" cy="1000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1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CE44884A-E84D-C5C4-A9BD-331D15CA6ABB}"/>
              </a:ext>
            </a:extLst>
          </p:cNvPr>
          <p:cNvSpPr/>
          <p:nvPr/>
        </p:nvSpPr>
        <p:spPr>
          <a:xfrm>
            <a:off x="789710" y="-92090"/>
            <a:ext cx="10964487" cy="18045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3. Các yếu tố ảnh hưởng </a:t>
            </a:r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đến hoạt tính </a:t>
            </a:r>
            <a:r>
              <a:rPr lang="vi-V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enzyme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D18FE839-47FB-DB6B-FFD0-59ADD03D1AF7}"/>
              </a:ext>
            </a:extLst>
          </p:cNvPr>
          <p:cNvSpPr/>
          <p:nvPr/>
        </p:nvSpPr>
        <p:spPr>
          <a:xfrm>
            <a:off x="503508" y="1412238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Nhiệt độ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61D0BA0-1CFF-57D1-B6D8-A9705D941599}"/>
              </a:ext>
            </a:extLst>
          </p:cNvPr>
          <p:cNvSpPr txBox="1"/>
          <p:nvPr/>
        </p:nvSpPr>
        <p:spPr>
          <a:xfrm>
            <a:off x="503508" y="2349744"/>
            <a:ext cx="11184984" cy="332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/>
              <a:t>Mỗi </a:t>
            </a:r>
            <a:r>
              <a:rPr lang="vi-VN" sz="3600" dirty="0" err="1"/>
              <a:t>enzyme</a:t>
            </a:r>
            <a:r>
              <a:rPr lang="vi-VN" sz="3600" dirty="0"/>
              <a:t> hoạt động tốt nhất ở nhiệt độ của cơ thể sống.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/>
              <a:t>Ngoài khoảng nhiệt độ này </a:t>
            </a:r>
            <a:r>
              <a:rPr lang="vi-VN" sz="3600" dirty="0" err="1"/>
              <a:t>enzyme</a:t>
            </a:r>
            <a:r>
              <a:rPr lang="vi-VN" sz="3600" dirty="0"/>
              <a:t> sẽ mất dần hoạt tính.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71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3654E3D-BA85-B070-05B9-675A1EFCC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" y="916737"/>
            <a:ext cx="6083617" cy="50245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D3413922-12CC-AA49-A6C5-0E670C43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789" y="916738"/>
            <a:ext cx="5866306" cy="50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8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8082B44-D058-00B0-5351-D224CA0E5223}"/>
              </a:ext>
            </a:extLst>
          </p:cNvPr>
          <p:cNvSpPr/>
          <p:nvPr/>
        </p:nvSpPr>
        <p:spPr>
          <a:xfrm>
            <a:off x="3850400" y="49579"/>
            <a:ext cx="4108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cap="none" spc="0" dirty="0">
                <a:ln/>
                <a:solidFill>
                  <a:srgbClr val="FF0000"/>
                </a:solidFill>
                <a:effectLst/>
              </a:rPr>
              <a:t>LUYỆN</a:t>
            </a:r>
            <a:r>
              <a:rPr lang="vi-VN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vi-VN" sz="5400" b="1" cap="none" spc="0" dirty="0">
                <a:ln/>
                <a:solidFill>
                  <a:srgbClr val="FF0000"/>
                </a:solidFill>
                <a:effectLst/>
              </a:rPr>
              <a:t>TẬP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F5D79FA-451D-E4C7-5D2A-F11F68B70E07}"/>
              </a:ext>
            </a:extLst>
          </p:cNvPr>
          <p:cNvSpPr txBox="1"/>
          <p:nvPr/>
        </p:nvSpPr>
        <p:spPr>
          <a:xfrm>
            <a:off x="226284" y="1009998"/>
            <a:ext cx="11920451" cy="51866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pPr>
              <a:lnSpc>
                <a:spcPct val="150000"/>
              </a:lnSpc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38,5°C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endParaRPr 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enzyme</a:t>
            </a:r>
          </a:p>
          <a:p>
            <a:pPr>
              <a:lnSpc>
                <a:spcPct val="150000"/>
              </a:lnSpc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nzyme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9433A17A-3259-91E3-9C62-9714F4675DCA}"/>
              </a:ext>
            </a:extLst>
          </p:cNvPr>
          <p:cNvSpPr/>
          <p:nvPr/>
        </p:nvSpPr>
        <p:spPr>
          <a:xfrm>
            <a:off x="151588" y="4848668"/>
            <a:ext cx="608217" cy="581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5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4892DDD-A3D3-A3DB-23CD-FAC5A6117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0" t="3108" r="40049" b="59431"/>
          <a:stretch/>
        </p:blipFill>
        <p:spPr>
          <a:xfrm>
            <a:off x="1049480" y="801604"/>
            <a:ext cx="10343056" cy="525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69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8686F77-D6A0-C5F7-B729-DF71D09C3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" t="45845" r="40347" b="15639"/>
          <a:stretch/>
        </p:blipFill>
        <p:spPr>
          <a:xfrm>
            <a:off x="0" y="1175015"/>
            <a:ext cx="6896603" cy="344146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74A3C36-BE5C-B442-D8AC-77B3D75C2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17" y="1175015"/>
            <a:ext cx="5434272" cy="5261956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E7A3F1ED-D85B-2F84-E796-6A17C24581FA}"/>
              </a:ext>
            </a:extLst>
          </p:cNvPr>
          <p:cNvSpPr/>
          <p:nvPr/>
        </p:nvSpPr>
        <p:spPr>
          <a:xfrm>
            <a:off x="121328" y="8220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vi-V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Độ </a:t>
            </a:r>
            <a:r>
              <a:rPr lang="vi-VN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</a:t>
            </a:r>
            <a:endParaRPr lang="vi-V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AFA265D-01E5-8F43-BB03-74A09AAE5E21}"/>
              </a:ext>
            </a:extLst>
          </p:cNvPr>
          <p:cNvSpPr txBox="1"/>
          <p:nvPr/>
        </p:nvSpPr>
        <p:spPr>
          <a:xfrm>
            <a:off x="187927" y="4616484"/>
            <a:ext cx="6520747" cy="149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/>
              <a:t>Mỗi </a:t>
            </a:r>
            <a:r>
              <a:rPr lang="vi-VN" sz="3200" dirty="0" err="1"/>
              <a:t>enzyme</a:t>
            </a:r>
            <a:r>
              <a:rPr lang="vi-VN" sz="3200" dirty="0"/>
              <a:t> hoạt động tốt ở độ </a:t>
            </a:r>
            <a:r>
              <a:rPr lang="vi-VN" sz="3200" dirty="0" err="1"/>
              <a:t>pH</a:t>
            </a:r>
            <a:r>
              <a:rPr lang="vi-VN" sz="3200" dirty="0"/>
              <a:t> nhất định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853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8686F77-D6A0-C5F7-B729-DF71D09C3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27" b="13661"/>
          <a:stretch/>
        </p:blipFill>
        <p:spPr>
          <a:xfrm>
            <a:off x="374073" y="1092604"/>
            <a:ext cx="3182390" cy="5441200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AAC60781-5B8C-3D43-D592-3A8799F367B5}"/>
              </a:ext>
            </a:extLst>
          </p:cNvPr>
          <p:cNvSpPr/>
          <p:nvPr/>
        </p:nvSpPr>
        <p:spPr>
          <a:xfrm>
            <a:off x="-93133" y="169274"/>
            <a:ext cx="122851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Nồng độ </a:t>
            </a:r>
            <a:r>
              <a:rPr lang="vi-VN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enzyme</a:t>
            </a:r>
            <a:r>
              <a:rPr lang="vi-V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và nồng độ cơ chất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36E3A15-30F0-D579-BD0A-ECB0AEC6F227}"/>
              </a:ext>
            </a:extLst>
          </p:cNvPr>
          <p:cNvSpPr txBox="1"/>
          <p:nvPr/>
        </p:nvSpPr>
        <p:spPr>
          <a:xfrm>
            <a:off x="4675260" y="2323052"/>
            <a:ext cx="6520747" cy="222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/>
              <a:t>Với 1 lượng </a:t>
            </a:r>
            <a:r>
              <a:rPr lang="vi-VN" sz="3200" dirty="0" err="1"/>
              <a:t>enzyme</a:t>
            </a:r>
            <a:r>
              <a:rPr lang="vi-VN" sz="3200" dirty="0"/>
              <a:t> và cơ chất nhất định, hoạt tính của </a:t>
            </a:r>
            <a:r>
              <a:rPr lang="vi-VN" sz="3200" dirty="0" err="1"/>
              <a:t>enzyme</a:t>
            </a:r>
            <a:r>
              <a:rPr lang="vi-VN" sz="3200" dirty="0"/>
              <a:t> sẽ tăng lên.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829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7DE549E-6A31-0BDC-055F-3AF164A91B6B}"/>
              </a:ext>
            </a:extLst>
          </p:cNvPr>
          <p:cNvSpPr/>
          <p:nvPr/>
        </p:nvSpPr>
        <p:spPr>
          <a:xfrm>
            <a:off x="19552" y="-27094"/>
            <a:ext cx="96289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4. Vai trò của </a:t>
            </a:r>
            <a:r>
              <a:rPr lang="vi-V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enzyme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B6A53E4-A71B-10EB-CF2F-27B235F1A850}"/>
              </a:ext>
            </a:extLst>
          </p:cNvPr>
          <p:cNvSpPr txBox="1"/>
          <p:nvPr/>
        </p:nvSpPr>
        <p:spPr>
          <a:xfrm>
            <a:off x="538942" y="939632"/>
            <a:ext cx="11114116" cy="497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Động vật ăn cỏ có tiêu hóa được </a:t>
            </a:r>
            <a:r>
              <a:rPr lang="vi-VN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cellulose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lactose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sữa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do enzyme.</a:t>
            </a:r>
          </a:p>
        </p:txBody>
      </p:sp>
    </p:spTree>
    <p:extLst>
      <p:ext uri="{BB962C8B-B14F-4D97-AF65-F5344CB8AC3E}">
        <p14:creationId xmlns:p14="http://schemas.microsoft.com/office/powerpoint/2010/main" val="3020147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66E612F-3709-7E81-6F27-E621CCCD9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9" r="14855"/>
          <a:stretch/>
        </p:blipFill>
        <p:spPr>
          <a:xfrm>
            <a:off x="7057505" y="1440161"/>
            <a:ext cx="4655127" cy="397767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7A1B90F-53C6-9A45-8691-206490FF792E}"/>
              </a:ext>
            </a:extLst>
          </p:cNvPr>
          <p:cNvSpPr txBox="1"/>
          <p:nvPr/>
        </p:nvSpPr>
        <p:spPr>
          <a:xfrm>
            <a:off x="2673927" y="2012438"/>
            <a:ext cx="414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err="1"/>
              <a:t>Phenylalanine</a:t>
            </a:r>
            <a:r>
              <a:rPr lang="vi-VN" sz="4000" b="1" dirty="0"/>
              <a:t>  </a:t>
            </a:r>
          </a:p>
        </p:txBody>
      </p:sp>
      <p:sp>
        <p:nvSpPr>
          <p:cNvPr id="5" name="Mũi tên: Xuống 4">
            <a:extLst>
              <a:ext uri="{FF2B5EF4-FFF2-40B4-BE49-F238E27FC236}">
                <a16:creationId xmlns:a16="http://schemas.microsoft.com/office/drawing/2014/main" id="{16252618-EC59-3721-DA0A-0B5E3C90A537}"/>
              </a:ext>
            </a:extLst>
          </p:cNvPr>
          <p:cNvSpPr/>
          <p:nvPr/>
        </p:nvSpPr>
        <p:spPr>
          <a:xfrm>
            <a:off x="4172989" y="2720324"/>
            <a:ext cx="224444" cy="2092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7236065-E078-AB25-B925-F50E86F563A3}"/>
              </a:ext>
            </a:extLst>
          </p:cNvPr>
          <p:cNvSpPr txBox="1"/>
          <p:nvPr/>
        </p:nvSpPr>
        <p:spPr>
          <a:xfrm>
            <a:off x="2974571" y="4725788"/>
            <a:ext cx="2845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err="1"/>
              <a:t>Tyrosine</a:t>
            </a:r>
            <a:r>
              <a:rPr lang="vi-VN" sz="4000" b="1" dirty="0"/>
              <a:t> 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BB11FB8-1FBC-A25B-2857-76C5206FFABC}"/>
              </a:ext>
            </a:extLst>
          </p:cNvPr>
          <p:cNvSpPr txBox="1"/>
          <p:nvPr/>
        </p:nvSpPr>
        <p:spPr>
          <a:xfrm>
            <a:off x="1294015" y="3134745"/>
            <a:ext cx="2912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</a:rPr>
              <a:t>Phenylalanine</a:t>
            </a:r>
            <a:endParaRPr lang="vi-VN" sz="3200" b="1" dirty="0">
              <a:solidFill>
                <a:srgbClr val="FF0000"/>
              </a:solidFill>
            </a:endParaRPr>
          </a:p>
          <a:p>
            <a:r>
              <a:rPr lang="vi-VN" sz="3200" b="1" dirty="0" err="1">
                <a:solidFill>
                  <a:srgbClr val="FF0000"/>
                </a:solidFill>
              </a:rPr>
              <a:t>hydroxylase</a:t>
            </a:r>
            <a:r>
              <a:rPr lang="vi-VN" sz="32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E4A5A060-1C38-4A6C-50C6-BB2996E0F4D1}"/>
              </a:ext>
            </a:extLst>
          </p:cNvPr>
          <p:cNvSpPr/>
          <p:nvPr/>
        </p:nvSpPr>
        <p:spPr>
          <a:xfrm>
            <a:off x="906087" y="2884519"/>
            <a:ext cx="3300152" cy="142147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BEFA0D91-B850-C3EF-E613-7F4B918BB7A0}"/>
              </a:ext>
            </a:extLst>
          </p:cNvPr>
          <p:cNvSpPr/>
          <p:nvPr/>
        </p:nvSpPr>
        <p:spPr>
          <a:xfrm>
            <a:off x="678282" y="86376"/>
            <a:ext cx="6989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Bệnh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tâm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thần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liệt</a:t>
            </a:r>
            <a:endParaRPr lang="vi-V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1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42E20CD-11C3-B052-8D4A-4B2B9FB7B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551" y="278338"/>
            <a:ext cx="6057207" cy="6114816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66348DC9-8EB7-CE33-7856-9CBD2152CA87}"/>
              </a:ext>
            </a:extLst>
          </p:cNvPr>
          <p:cNvSpPr/>
          <p:nvPr/>
        </p:nvSpPr>
        <p:spPr>
          <a:xfrm>
            <a:off x="-290946" y="1246600"/>
            <a:ext cx="660030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Bệnh</a:t>
            </a:r>
            <a:r>
              <a:rPr lang="en-US" sz="5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huyết</a:t>
            </a:r>
            <a:r>
              <a:rPr lang="en-US" sz="5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tán</a:t>
            </a:r>
            <a:r>
              <a:rPr lang="en-US" sz="5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 </a:t>
            </a:r>
            <a:r>
              <a:rPr lang="en-US" sz="54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thiếu</a:t>
            </a:r>
            <a:r>
              <a:rPr lang="en-US" sz="5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enzyme G6PD</a:t>
            </a:r>
          </a:p>
          <a:p>
            <a:pPr algn="ctr"/>
            <a:r>
              <a:rPr lang="en-US" sz="54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en-US" sz="5400" i="0" dirty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(Glucose – 6 – phosphate dehydrogenase)</a:t>
            </a:r>
            <a:r>
              <a:rPr lang="en-US" sz="540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vi-VN" sz="540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3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A9CA5C7-E181-C12E-5148-C9347FD71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4"/>
          <a:stretch/>
        </p:blipFill>
        <p:spPr>
          <a:xfrm>
            <a:off x="3310466" y="2686770"/>
            <a:ext cx="9215275" cy="4471191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90A4808-8511-9D38-4493-AA22299133D5}"/>
              </a:ext>
            </a:extLst>
          </p:cNvPr>
          <p:cNvSpPr/>
          <p:nvPr/>
        </p:nvSpPr>
        <p:spPr>
          <a:xfrm>
            <a:off x="385653" y="-86668"/>
            <a:ext cx="116990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 13: </a:t>
            </a:r>
          </a:p>
          <a:p>
            <a:pPr algn="ctr"/>
            <a:r>
              <a:rPr lang="vi-V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CHUYỂN HÓA VẬT CHẤT</a:t>
            </a:r>
          </a:p>
          <a:p>
            <a:pPr algn="ctr"/>
            <a:r>
              <a:rPr lang="vi-V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VÀ NĂNG LƯỢNG TRONG TẾ BÀO</a:t>
            </a:r>
          </a:p>
        </p:txBody>
      </p:sp>
    </p:spTree>
    <p:extLst>
      <p:ext uri="{BB962C8B-B14F-4D97-AF65-F5344CB8AC3E}">
        <p14:creationId xmlns:p14="http://schemas.microsoft.com/office/powerpoint/2010/main" val="2089186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5A5232A-84DF-9383-6397-CB399A8A43F3}"/>
              </a:ext>
            </a:extLst>
          </p:cNvPr>
          <p:cNvSpPr txBox="1"/>
          <p:nvPr/>
        </p:nvSpPr>
        <p:spPr>
          <a:xfrm>
            <a:off x="7797340" y="1068185"/>
            <a:ext cx="3896053" cy="4988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Enzyme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có vai trò làm tăng tốc độ phản ứng, nhờ đó các hoạt động sống được duy trì. </a:t>
            </a:r>
            <a:endParaRPr lang="en-US" dirty="0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C11E484D-B383-E0E3-07D7-BC3C29A36839}"/>
              </a:ext>
            </a:extLst>
          </p:cNvPr>
          <p:cNvSpPr/>
          <p:nvPr/>
        </p:nvSpPr>
        <p:spPr>
          <a:xfrm>
            <a:off x="19552" y="-27094"/>
            <a:ext cx="96289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4. Vai trò của </a:t>
            </a:r>
            <a:r>
              <a:rPr lang="vi-V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enzyme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46F7F7C5-1ED8-8C71-7511-51097A01F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91" y="1901508"/>
            <a:ext cx="7400406" cy="34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2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ải bài 13 Chuyển hóa vật chất và năng lượng trong tế bào. | Sinh học 10  CTST - Tech12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" y="1"/>
            <a:ext cx="11614265" cy="41671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29492" y="4234873"/>
            <a:ext cx="11274828" cy="1941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thừa?</a:t>
            </a:r>
          </a:p>
          <a:p>
            <a:pPr algn="just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enzyme B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Giải thích?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6732879-C4F7-6CD1-035D-2675E725BD1B}"/>
              </a:ext>
            </a:extLst>
          </p:cNvPr>
          <p:cNvSpPr txBox="1"/>
          <p:nvPr/>
        </p:nvSpPr>
        <p:spPr>
          <a:xfrm>
            <a:off x="921327" y="1421167"/>
            <a:ext cx="10349345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/>
              <a:t>Câu 1: </a:t>
            </a:r>
            <a:r>
              <a:rPr lang="vi-VN" sz="4000" dirty="0"/>
              <a:t>Thành phần cơ bản của </a:t>
            </a:r>
            <a:r>
              <a:rPr lang="vi-VN" sz="4000" dirty="0" err="1"/>
              <a:t>enzyme</a:t>
            </a:r>
            <a:r>
              <a:rPr lang="vi-VN" sz="4000" dirty="0"/>
              <a:t> là</a:t>
            </a:r>
          </a:p>
          <a:p>
            <a:pPr marL="742950" indent="-742950">
              <a:lnSpc>
                <a:spcPct val="150000"/>
              </a:lnSpc>
              <a:buAutoNum type="alphaUcPeriod"/>
            </a:pPr>
            <a:r>
              <a:rPr lang="vi-VN" sz="4000" dirty="0" err="1"/>
              <a:t>Lipid</a:t>
            </a:r>
            <a:r>
              <a:rPr lang="vi-VN" sz="4000" dirty="0"/>
              <a:t>.		</a:t>
            </a:r>
          </a:p>
          <a:p>
            <a:pPr marL="742950" indent="-742950">
              <a:lnSpc>
                <a:spcPct val="150000"/>
              </a:lnSpc>
              <a:buAutoNum type="alphaUcPeriod"/>
            </a:pPr>
            <a:r>
              <a:rPr lang="vi-VN" sz="4000" dirty="0" err="1"/>
              <a:t>Nucleic</a:t>
            </a:r>
            <a:r>
              <a:rPr lang="vi-VN" sz="4000" dirty="0"/>
              <a:t> </a:t>
            </a:r>
            <a:r>
              <a:rPr lang="vi-VN" sz="4000" dirty="0" err="1"/>
              <a:t>acid</a:t>
            </a:r>
            <a:r>
              <a:rPr lang="vi-VN" sz="4000" dirty="0"/>
              <a:t>.		</a:t>
            </a:r>
          </a:p>
          <a:p>
            <a:pPr marL="742950" indent="-742950">
              <a:lnSpc>
                <a:spcPct val="150000"/>
              </a:lnSpc>
              <a:buAutoNum type="alphaUcPeriod"/>
            </a:pPr>
            <a:r>
              <a:rPr lang="vi-VN" sz="4000" dirty="0" err="1"/>
              <a:t>Cacbohydrate</a:t>
            </a:r>
            <a:r>
              <a:rPr lang="vi-VN" sz="4000" dirty="0"/>
              <a:t>.		</a:t>
            </a:r>
          </a:p>
          <a:p>
            <a:pPr marL="742950" indent="-742950">
              <a:lnSpc>
                <a:spcPct val="150000"/>
              </a:lnSpc>
              <a:buAutoNum type="alphaUcPeriod"/>
            </a:pPr>
            <a:r>
              <a:rPr lang="vi-VN" sz="4000" dirty="0" err="1"/>
              <a:t>Protein</a:t>
            </a:r>
            <a:r>
              <a:rPr lang="vi-VN" sz="4000" dirty="0"/>
              <a:t>.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E7360D8B-0D31-716C-35B6-1E793CF8FF18}"/>
              </a:ext>
            </a:extLst>
          </p:cNvPr>
          <p:cNvSpPr/>
          <p:nvPr/>
        </p:nvSpPr>
        <p:spPr>
          <a:xfrm>
            <a:off x="3825462" y="165946"/>
            <a:ext cx="4108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cap="none" spc="0" dirty="0">
                <a:ln/>
                <a:solidFill>
                  <a:srgbClr val="FF0000"/>
                </a:solidFill>
                <a:effectLst/>
              </a:rPr>
              <a:t>LUYỆN</a:t>
            </a:r>
            <a:r>
              <a:rPr lang="vi-VN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vi-VN" sz="5400" b="1" cap="none" spc="0" dirty="0">
                <a:ln/>
                <a:solidFill>
                  <a:srgbClr val="FF0000"/>
                </a:solidFill>
                <a:effectLst/>
              </a:rPr>
              <a:t>TẬP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2C11C836-21E6-F494-4C66-84D17FC4767C}"/>
              </a:ext>
            </a:extLst>
          </p:cNvPr>
          <p:cNvSpPr/>
          <p:nvPr/>
        </p:nvSpPr>
        <p:spPr>
          <a:xfrm>
            <a:off x="913014" y="5336770"/>
            <a:ext cx="608217" cy="581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8082B44-D058-00B0-5351-D224CA0E5223}"/>
              </a:ext>
            </a:extLst>
          </p:cNvPr>
          <p:cNvSpPr/>
          <p:nvPr/>
        </p:nvSpPr>
        <p:spPr>
          <a:xfrm>
            <a:off x="3825462" y="165946"/>
            <a:ext cx="4108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cap="none" spc="0" dirty="0">
                <a:ln/>
                <a:solidFill>
                  <a:srgbClr val="FF0000"/>
                </a:solidFill>
                <a:effectLst/>
              </a:rPr>
              <a:t>LUYỆN</a:t>
            </a:r>
            <a:r>
              <a:rPr lang="vi-VN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vi-VN" sz="5400" b="1" cap="none" spc="0" dirty="0">
                <a:ln/>
                <a:solidFill>
                  <a:srgbClr val="FF0000"/>
                </a:solidFill>
                <a:effectLst/>
              </a:rPr>
              <a:t>TẬP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B7DAA3F-7344-EF81-EDEB-3FA0A7B67BB6}"/>
              </a:ext>
            </a:extLst>
          </p:cNvPr>
          <p:cNvSpPr txBox="1"/>
          <p:nvPr/>
        </p:nvSpPr>
        <p:spPr>
          <a:xfrm>
            <a:off x="756457" y="1089276"/>
            <a:ext cx="12036829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pPr>
              <a:lnSpc>
                <a:spcPct val="150000"/>
              </a:lnSpc>
            </a:pPr>
            <a:r>
              <a:rPr lang="vi-VN" dirty="0"/>
              <a:t>Câu 2: </a:t>
            </a:r>
            <a:r>
              <a:rPr lang="vi-VN" b="0" dirty="0"/>
              <a:t>Vùng cấu trúc không gian đặc biệt của </a:t>
            </a:r>
            <a:r>
              <a:rPr lang="vi-VN" b="0" dirty="0" err="1"/>
              <a:t>enzyme</a:t>
            </a:r>
            <a:r>
              <a:rPr lang="vi-VN" b="0" dirty="0"/>
              <a:t> chuyên liên kết với cơ chất được gọi là</a:t>
            </a:r>
          </a:p>
          <a:p>
            <a:pPr marL="742950" indent="-742950">
              <a:lnSpc>
                <a:spcPct val="150000"/>
              </a:lnSpc>
              <a:buAutoNum type="alphaUcPeriod"/>
            </a:pPr>
            <a:r>
              <a:rPr lang="vi-VN" b="0" dirty="0"/>
              <a:t>Trung tâm điều khiển   			</a:t>
            </a:r>
          </a:p>
          <a:p>
            <a:pPr marL="742950" indent="-742950">
              <a:lnSpc>
                <a:spcPct val="150000"/>
              </a:lnSpc>
              <a:buAutoNum type="alphaUcPeriod"/>
            </a:pPr>
            <a:r>
              <a:rPr lang="vi-VN" b="0" dirty="0"/>
              <a:t>Trung tâm vận động</a:t>
            </a:r>
          </a:p>
          <a:p>
            <a:pPr>
              <a:lnSpc>
                <a:spcPct val="150000"/>
              </a:lnSpc>
            </a:pPr>
            <a:r>
              <a:rPr lang="vi-VN" b="0" dirty="0"/>
              <a:t>C. Trung tâm hoạt động 	</a:t>
            </a:r>
          </a:p>
          <a:p>
            <a:pPr>
              <a:lnSpc>
                <a:spcPct val="150000"/>
              </a:lnSpc>
            </a:pPr>
            <a:r>
              <a:rPr lang="vi-VN" b="0" dirty="0"/>
              <a:t>D. Trung tâm phân tích 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0BCC33FD-BD83-2562-8CDA-BA612E249DF4}"/>
              </a:ext>
            </a:extLst>
          </p:cNvPr>
          <p:cNvSpPr/>
          <p:nvPr/>
        </p:nvSpPr>
        <p:spPr>
          <a:xfrm>
            <a:off x="756457" y="5020887"/>
            <a:ext cx="608217" cy="581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8082B44-D058-00B0-5351-D224CA0E5223}"/>
              </a:ext>
            </a:extLst>
          </p:cNvPr>
          <p:cNvSpPr/>
          <p:nvPr/>
        </p:nvSpPr>
        <p:spPr>
          <a:xfrm>
            <a:off x="3825462" y="165946"/>
            <a:ext cx="4108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cap="none" spc="0" dirty="0">
                <a:ln/>
                <a:solidFill>
                  <a:srgbClr val="FF0000"/>
                </a:solidFill>
                <a:effectLst/>
              </a:rPr>
              <a:t>LUYỆN</a:t>
            </a:r>
            <a:r>
              <a:rPr lang="vi-VN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vi-VN" sz="5400" b="1" cap="none" spc="0" dirty="0">
                <a:ln/>
                <a:solidFill>
                  <a:srgbClr val="FF0000"/>
                </a:solidFill>
                <a:effectLst/>
              </a:rPr>
              <a:t>TẬP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42369E1-AEFC-5666-E54E-FFD40DED34C8}"/>
              </a:ext>
            </a:extLst>
          </p:cNvPr>
          <p:cNvSpPr txBox="1"/>
          <p:nvPr/>
        </p:nvSpPr>
        <p:spPr>
          <a:xfrm>
            <a:off x="939337" y="996197"/>
            <a:ext cx="10947863" cy="5536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pPr>
              <a:lnSpc>
                <a:spcPct val="150000"/>
              </a:lnSpc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vi-VN" dirty="0"/>
              <a:t>3</a:t>
            </a:r>
            <a:r>
              <a:rPr lang="en-US" dirty="0"/>
              <a:t>: </a:t>
            </a:r>
            <a:r>
              <a:rPr lang="en-US" b="0" dirty="0" err="1"/>
              <a:t>Đâu</a:t>
            </a:r>
            <a:r>
              <a:rPr lang="en-US" b="0" dirty="0"/>
              <a:t> </a:t>
            </a:r>
            <a:r>
              <a:rPr lang="en-US" b="0" dirty="0" err="1"/>
              <a:t>không</a:t>
            </a:r>
            <a:r>
              <a:rPr lang="en-US" b="0" dirty="0"/>
              <a:t> </a:t>
            </a:r>
            <a:r>
              <a:rPr lang="en-US" b="0" dirty="0" err="1"/>
              <a:t>phải</a:t>
            </a:r>
            <a:r>
              <a:rPr lang="en-US" b="0" dirty="0"/>
              <a:t> </a:t>
            </a:r>
            <a:r>
              <a:rPr lang="en-US" b="0" dirty="0" err="1"/>
              <a:t>là</a:t>
            </a:r>
            <a:r>
              <a:rPr lang="en-US" b="0" dirty="0"/>
              <a:t> </a:t>
            </a:r>
            <a:r>
              <a:rPr lang="en-US" b="0" dirty="0" err="1"/>
              <a:t>một</a:t>
            </a:r>
            <a:r>
              <a:rPr lang="en-US" b="0" dirty="0"/>
              <a:t> </a:t>
            </a:r>
            <a:r>
              <a:rPr lang="en-US" b="0" dirty="0" err="1"/>
              <a:t>trong</a:t>
            </a:r>
            <a:r>
              <a:rPr lang="en-US" b="0" dirty="0"/>
              <a:t> </a:t>
            </a:r>
            <a:r>
              <a:rPr lang="en-US" b="0" dirty="0" err="1"/>
              <a:t>những</a:t>
            </a:r>
            <a:r>
              <a:rPr lang="en-US" b="0" dirty="0"/>
              <a:t> </a:t>
            </a:r>
            <a:r>
              <a:rPr lang="en-US" b="0" dirty="0" err="1"/>
              <a:t>yếu</a:t>
            </a:r>
            <a:r>
              <a:rPr lang="en-US" b="0" dirty="0"/>
              <a:t> </a:t>
            </a:r>
            <a:r>
              <a:rPr lang="en-US" b="0" dirty="0" err="1"/>
              <a:t>tố</a:t>
            </a:r>
            <a:r>
              <a:rPr lang="en-US" b="0" dirty="0"/>
              <a:t> </a:t>
            </a:r>
            <a:r>
              <a:rPr lang="en-US" b="0" dirty="0" err="1"/>
              <a:t>chính</a:t>
            </a:r>
            <a:r>
              <a:rPr lang="en-US" b="0" dirty="0"/>
              <a:t> </a:t>
            </a:r>
            <a:r>
              <a:rPr lang="en-US" b="0" dirty="0" err="1"/>
              <a:t>ảnh</a:t>
            </a:r>
            <a:r>
              <a:rPr lang="en-US" b="0" dirty="0"/>
              <a:t> </a:t>
            </a:r>
            <a:r>
              <a:rPr lang="en-US" b="0" dirty="0" err="1"/>
              <a:t>hưởng</a:t>
            </a:r>
            <a:r>
              <a:rPr lang="en-US" b="0" dirty="0"/>
              <a:t> </a:t>
            </a:r>
            <a:r>
              <a:rPr lang="en-US" b="0" dirty="0" err="1"/>
              <a:t>đến</a:t>
            </a:r>
            <a:r>
              <a:rPr lang="en-US" b="0" dirty="0"/>
              <a:t> </a:t>
            </a:r>
            <a:r>
              <a:rPr lang="en-US" b="0" dirty="0" err="1"/>
              <a:t>hoạt</a:t>
            </a:r>
            <a:r>
              <a:rPr lang="en-US" b="0" dirty="0"/>
              <a:t> </a:t>
            </a:r>
            <a:r>
              <a:rPr lang="en-US" b="0" dirty="0" err="1"/>
              <a:t>tính</a:t>
            </a:r>
            <a:r>
              <a:rPr lang="en-US" b="0" dirty="0"/>
              <a:t> </a:t>
            </a:r>
            <a:r>
              <a:rPr lang="en-US" b="0" dirty="0" err="1"/>
              <a:t>của</a:t>
            </a:r>
            <a:r>
              <a:rPr lang="en-US" b="0" dirty="0"/>
              <a:t> enzyme ?</a:t>
            </a:r>
          </a:p>
          <a:p>
            <a:pPr>
              <a:lnSpc>
                <a:spcPct val="150000"/>
              </a:lnSpc>
            </a:pPr>
            <a:r>
              <a:rPr lang="en-US" b="0" dirty="0"/>
              <a:t>A. </a:t>
            </a:r>
            <a:r>
              <a:rPr lang="en-US" b="0" dirty="0" err="1"/>
              <a:t>Độ</a:t>
            </a:r>
            <a:r>
              <a:rPr lang="en-US" b="0" dirty="0"/>
              <a:t> pH		</a:t>
            </a:r>
            <a:endParaRPr lang="vi-VN" b="0" dirty="0"/>
          </a:p>
          <a:p>
            <a:pPr>
              <a:lnSpc>
                <a:spcPct val="150000"/>
              </a:lnSpc>
            </a:pPr>
            <a:r>
              <a:rPr lang="en-US" b="0" dirty="0"/>
              <a:t>B. </a:t>
            </a:r>
            <a:r>
              <a:rPr lang="en-US" b="0" dirty="0" err="1"/>
              <a:t>Ánh</a:t>
            </a:r>
            <a:r>
              <a:rPr lang="en-US" b="0" dirty="0"/>
              <a:t> </a:t>
            </a:r>
            <a:r>
              <a:rPr lang="en-US" b="0" dirty="0" err="1"/>
              <a:t>sáng</a:t>
            </a:r>
            <a:r>
              <a:rPr lang="en-US" b="0" dirty="0"/>
              <a:t>	</a:t>
            </a:r>
            <a:endParaRPr lang="vi-VN" b="0" dirty="0"/>
          </a:p>
          <a:p>
            <a:pPr>
              <a:lnSpc>
                <a:spcPct val="150000"/>
              </a:lnSpc>
            </a:pPr>
            <a:r>
              <a:rPr lang="en-US" b="0" dirty="0"/>
              <a:t>C. </a:t>
            </a:r>
            <a:r>
              <a:rPr lang="en-US" b="0" dirty="0" err="1"/>
              <a:t>Nồng</a:t>
            </a:r>
            <a:r>
              <a:rPr lang="en-US" b="0" dirty="0"/>
              <a:t> </a:t>
            </a:r>
            <a:r>
              <a:rPr lang="en-US" b="0" dirty="0" err="1"/>
              <a:t>độ</a:t>
            </a:r>
            <a:r>
              <a:rPr lang="en-US" b="0" dirty="0"/>
              <a:t> </a:t>
            </a:r>
            <a:r>
              <a:rPr lang="en-US" b="0" dirty="0" err="1"/>
              <a:t>cơ</a:t>
            </a:r>
            <a:r>
              <a:rPr lang="en-US" b="0" dirty="0"/>
              <a:t> </a:t>
            </a:r>
            <a:r>
              <a:rPr lang="en-US" b="0" dirty="0" err="1"/>
              <a:t>chất</a:t>
            </a:r>
            <a:r>
              <a:rPr lang="en-US" b="0" dirty="0"/>
              <a:t>		</a:t>
            </a:r>
            <a:endParaRPr lang="vi-VN" b="0" dirty="0"/>
          </a:p>
          <a:p>
            <a:pPr>
              <a:lnSpc>
                <a:spcPct val="150000"/>
              </a:lnSpc>
            </a:pPr>
            <a:r>
              <a:rPr lang="en-US" b="0" dirty="0"/>
              <a:t>D. </a:t>
            </a:r>
            <a:r>
              <a:rPr lang="en-US" b="0" dirty="0" err="1"/>
              <a:t>Nhiệt</a:t>
            </a:r>
            <a:r>
              <a:rPr lang="en-US" b="0" dirty="0"/>
              <a:t> </a:t>
            </a:r>
            <a:r>
              <a:rPr lang="en-US" b="0" dirty="0" err="1"/>
              <a:t>độ</a:t>
            </a:r>
            <a:r>
              <a:rPr lang="en-US" b="0" dirty="0"/>
              <a:t>	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D9B3ABF0-1976-057A-63E8-71A45A5CFB5F}"/>
              </a:ext>
            </a:extLst>
          </p:cNvPr>
          <p:cNvSpPr/>
          <p:nvPr/>
        </p:nvSpPr>
        <p:spPr>
          <a:xfrm>
            <a:off x="894309" y="4016377"/>
            <a:ext cx="608217" cy="581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8082B44-D058-00B0-5351-D224CA0E5223}"/>
              </a:ext>
            </a:extLst>
          </p:cNvPr>
          <p:cNvSpPr/>
          <p:nvPr/>
        </p:nvSpPr>
        <p:spPr>
          <a:xfrm>
            <a:off x="3825462" y="165946"/>
            <a:ext cx="4108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cap="none" spc="0" dirty="0">
                <a:ln/>
                <a:solidFill>
                  <a:srgbClr val="FF0000"/>
                </a:solidFill>
                <a:effectLst/>
              </a:rPr>
              <a:t>LUYỆN</a:t>
            </a:r>
            <a:r>
              <a:rPr lang="vi-VN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vi-VN" sz="5400" b="1" cap="none" spc="0" dirty="0">
                <a:ln/>
                <a:solidFill>
                  <a:srgbClr val="FF0000"/>
                </a:solidFill>
                <a:effectLst/>
              </a:rPr>
              <a:t>TẬP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390DC3B-AEC0-38F3-A85E-C7D21F42FD9D}"/>
              </a:ext>
            </a:extLst>
          </p:cNvPr>
          <p:cNvSpPr txBox="1"/>
          <p:nvPr/>
        </p:nvSpPr>
        <p:spPr>
          <a:xfrm>
            <a:off x="698269" y="981211"/>
            <a:ext cx="10939549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pPr algn="just">
              <a:lnSpc>
                <a:spcPct val="150000"/>
              </a:lnSpc>
            </a:pPr>
            <a:r>
              <a:rPr lang="vi-VN" dirty="0"/>
              <a:t>Câu 4: </a:t>
            </a:r>
            <a:r>
              <a:rPr lang="vi-VN" b="0" dirty="0"/>
              <a:t>Nguyên nhân dẫn đến các triệu chứng bệnh lí (bệnh rối loạn chuyển hóa) là do</a:t>
            </a:r>
          </a:p>
          <a:p>
            <a:pPr marL="742950" indent="-742950" algn="just">
              <a:lnSpc>
                <a:spcPct val="150000"/>
              </a:lnSpc>
              <a:buAutoNum type="alphaUcPeriod"/>
            </a:pPr>
            <a:r>
              <a:rPr lang="vi-VN" b="0" dirty="0"/>
              <a:t>Cơ chất bị tích lũy gây độc cho tế bào	</a:t>
            </a:r>
          </a:p>
          <a:p>
            <a:pPr marL="742950" indent="-742950" algn="just">
              <a:lnSpc>
                <a:spcPct val="150000"/>
              </a:lnSpc>
              <a:buAutoNum type="alphaUcPeriod"/>
            </a:pPr>
            <a:r>
              <a:rPr lang="vi-VN" b="0" dirty="0"/>
              <a:t>Tốc độ phản ứng tăng cả triệu lần</a:t>
            </a:r>
          </a:p>
          <a:p>
            <a:pPr algn="just">
              <a:lnSpc>
                <a:spcPct val="150000"/>
              </a:lnSpc>
            </a:pPr>
            <a:r>
              <a:rPr lang="vi-VN" b="0" dirty="0"/>
              <a:t>C. Trung tâm hoạt động </a:t>
            </a:r>
            <a:r>
              <a:rPr lang="vi-VN" b="0" dirty="0" err="1"/>
              <a:t>enzyme</a:t>
            </a:r>
            <a:r>
              <a:rPr lang="vi-VN" b="0" dirty="0"/>
              <a:t> bão hòa	</a:t>
            </a:r>
          </a:p>
          <a:p>
            <a:pPr algn="just">
              <a:lnSpc>
                <a:spcPct val="150000"/>
              </a:lnSpc>
            </a:pPr>
            <a:r>
              <a:rPr lang="vi-VN" b="0" dirty="0"/>
              <a:t>D. Nồng độ </a:t>
            </a:r>
            <a:r>
              <a:rPr lang="vi-VN" b="0" dirty="0" err="1"/>
              <a:t>enzyme</a:t>
            </a:r>
            <a:r>
              <a:rPr lang="vi-VN" b="0" dirty="0"/>
              <a:t> quá nhiều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8C6C638D-90A3-5CCF-7B4E-A3FD48FB91B6}"/>
              </a:ext>
            </a:extLst>
          </p:cNvPr>
          <p:cNvSpPr/>
          <p:nvPr/>
        </p:nvSpPr>
        <p:spPr>
          <a:xfrm>
            <a:off x="661554" y="3113115"/>
            <a:ext cx="608217" cy="581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EC041DF4-EC9B-C71C-414A-E0E9BE7C512A}"/>
              </a:ext>
            </a:extLst>
          </p:cNvPr>
          <p:cNvSpPr/>
          <p:nvPr/>
        </p:nvSpPr>
        <p:spPr>
          <a:xfrm>
            <a:off x="357612" y="91132"/>
            <a:ext cx="376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III. </a:t>
            </a:r>
            <a:r>
              <a:rPr lang="vi-VN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Enzyme</a:t>
            </a:r>
            <a:endParaRPr lang="vi-VN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55082E9-5C50-AB31-E98B-5E83CCE26E0B}"/>
              </a:ext>
            </a:extLst>
          </p:cNvPr>
          <p:cNvSpPr txBox="1"/>
          <p:nvPr/>
        </p:nvSpPr>
        <p:spPr>
          <a:xfrm>
            <a:off x="630382" y="2319669"/>
            <a:ext cx="4116185" cy="332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/>
              <a:t>Enzyme</a:t>
            </a:r>
            <a:r>
              <a:rPr lang="vi-VN" sz="3600" dirty="0"/>
              <a:t> là chất xúc tác sinh học. Bản chất của </a:t>
            </a:r>
            <a:r>
              <a:rPr lang="vi-VN" sz="3600" dirty="0" err="1"/>
              <a:t>enzyme</a:t>
            </a:r>
            <a:r>
              <a:rPr lang="vi-VN" sz="3600" dirty="0"/>
              <a:t> là </a:t>
            </a:r>
            <a:r>
              <a:rPr lang="vi-VN" sz="3600" dirty="0" err="1"/>
              <a:t>protein</a:t>
            </a:r>
            <a:r>
              <a:rPr lang="vi-VN" sz="3600" dirty="0"/>
              <a:t>.</a:t>
            </a:r>
            <a:endParaRPr lang="en-US" sz="3600" dirty="0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3D703566-0D3A-FA68-E4D9-22FFBBCD38E0}"/>
              </a:ext>
            </a:extLst>
          </p:cNvPr>
          <p:cNvSpPr/>
          <p:nvPr/>
        </p:nvSpPr>
        <p:spPr>
          <a:xfrm>
            <a:off x="223921" y="1313102"/>
            <a:ext cx="4262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1. Khái niệm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BC5ABA8-4DE8-E167-C137-3C679CDBB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18"/>
          <a:stretch/>
        </p:blipFill>
        <p:spPr>
          <a:xfrm>
            <a:off x="5846795" y="201499"/>
            <a:ext cx="5813714" cy="64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6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73887568-1142-6478-A05C-936F69D66702}"/>
              </a:ext>
            </a:extLst>
          </p:cNvPr>
          <p:cNvGrpSpPr/>
          <p:nvPr/>
        </p:nvGrpSpPr>
        <p:grpSpPr>
          <a:xfrm>
            <a:off x="820189" y="355408"/>
            <a:ext cx="6140335" cy="945453"/>
            <a:chOff x="820189" y="854173"/>
            <a:chExt cx="6140335" cy="945453"/>
          </a:xfrm>
        </p:grpSpPr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E3CD7777-97CA-9361-9B92-64884694EB9B}"/>
                </a:ext>
              </a:extLst>
            </p:cNvPr>
            <p:cNvSpPr txBox="1"/>
            <p:nvPr/>
          </p:nvSpPr>
          <p:spPr>
            <a:xfrm>
              <a:off x="820189" y="1064029"/>
              <a:ext cx="13577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/>
                <a:t>H</a:t>
              </a:r>
              <a:r>
                <a:rPr lang="vi-VN" sz="4000" b="1" baseline="-25000" dirty="0"/>
                <a:t>2</a:t>
              </a:r>
              <a:r>
                <a:rPr lang="vi-VN" sz="4000" b="1" dirty="0"/>
                <a:t>O</a:t>
              </a:r>
              <a:r>
                <a:rPr lang="vi-VN" sz="4000" b="1" baseline="-25000" dirty="0"/>
                <a:t>2</a:t>
              </a:r>
              <a:r>
                <a:rPr lang="vi-VN" sz="4000" b="1" dirty="0"/>
                <a:t>  </a:t>
              </a:r>
            </a:p>
          </p:txBody>
        </p:sp>
        <p:cxnSp>
          <p:nvCxnSpPr>
            <p:cNvPr id="4" name="Đường kết nối Mũi tên Thẳng 3">
              <a:extLst>
                <a:ext uri="{FF2B5EF4-FFF2-40B4-BE49-F238E27FC236}">
                  <a16:creationId xmlns:a16="http://schemas.microsoft.com/office/drawing/2014/main" id="{757E4949-A589-2581-BF6F-ABC6DE709CEB}"/>
                </a:ext>
              </a:extLst>
            </p:cNvPr>
            <p:cNvCxnSpPr>
              <a:cxnSpLocks/>
            </p:cNvCxnSpPr>
            <p:nvPr/>
          </p:nvCxnSpPr>
          <p:spPr>
            <a:xfrm>
              <a:off x="2344189" y="1471354"/>
              <a:ext cx="201168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9B1F3A10-E6D9-272A-E276-FF175D677FB6}"/>
                </a:ext>
              </a:extLst>
            </p:cNvPr>
            <p:cNvSpPr txBox="1"/>
            <p:nvPr/>
          </p:nvSpPr>
          <p:spPr>
            <a:xfrm>
              <a:off x="4513810" y="1091740"/>
              <a:ext cx="13577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/>
                <a:t>H</a:t>
              </a:r>
              <a:r>
                <a:rPr lang="vi-VN" sz="4000" b="1" baseline="-25000" dirty="0"/>
                <a:t>2</a:t>
              </a:r>
              <a:r>
                <a:rPr lang="vi-VN" sz="4000" b="1" dirty="0"/>
                <a:t>O  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940FFA96-34E8-82F8-DFAB-F33BA9AC0BD8}"/>
                </a:ext>
              </a:extLst>
            </p:cNvPr>
            <p:cNvSpPr txBox="1"/>
            <p:nvPr/>
          </p:nvSpPr>
          <p:spPr>
            <a:xfrm>
              <a:off x="5602778" y="1091740"/>
              <a:ext cx="4599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/>
                <a:t>+  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6A77D5DA-1966-18E7-2C91-DB28B918D07A}"/>
                </a:ext>
              </a:extLst>
            </p:cNvPr>
            <p:cNvSpPr txBox="1"/>
            <p:nvPr/>
          </p:nvSpPr>
          <p:spPr>
            <a:xfrm>
              <a:off x="6062749" y="1091740"/>
              <a:ext cx="897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/>
                <a:t>O</a:t>
              </a:r>
              <a:r>
                <a:rPr lang="vi-VN" sz="4000" b="1" baseline="-25000" dirty="0"/>
                <a:t>2</a:t>
              </a:r>
              <a:r>
                <a:rPr lang="vi-VN" sz="4000" b="1" dirty="0"/>
                <a:t>  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B6B7EEB0-4BD5-7DCD-A819-0452760ADE85}"/>
                </a:ext>
              </a:extLst>
            </p:cNvPr>
            <p:cNvSpPr txBox="1"/>
            <p:nvPr/>
          </p:nvSpPr>
          <p:spPr>
            <a:xfrm>
              <a:off x="2937162" y="854173"/>
              <a:ext cx="13577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 err="1">
                  <a:solidFill>
                    <a:srgbClr val="FF0000"/>
                  </a:solidFill>
                </a:rPr>
                <a:t>Fe</a:t>
              </a:r>
              <a:r>
                <a:rPr lang="vi-VN" sz="3200" b="1" dirty="0">
                  <a:solidFill>
                    <a:srgbClr val="FF0000"/>
                  </a:solidFill>
                </a:rPr>
                <a:t>  </a:t>
              </a: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903DAF57-0682-7A81-72B6-21221BCBBD0A}"/>
              </a:ext>
            </a:extLst>
          </p:cNvPr>
          <p:cNvGrpSpPr/>
          <p:nvPr/>
        </p:nvGrpSpPr>
        <p:grpSpPr>
          <a:xfrm>
            <a:off x="820189" y="1680475"/>
            <a:ext cx="6140335" cy="945453"/>
            <a:chOff x="820189" y="854173"/>
            <a:chExt cx="6140335" cy="945453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28680DBF-EA3E-8689-5DB1-980C735A418C}"/>
                </a:ext>
              </a:extLst>
            </p:cNvPr>
            <p:cNvSpPr txBox="1"/>
            <p:nvPr/>
          </p:nvSpPr>
          <p:spPr>
            <a:xfrm>
              <a:off x="820189" y="1064029"/>
              <a:ext cx="13577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/>
                <a:t>H</a:t>
              </a:r>
              <a:r>
                <a:rPr lang="vi-VN" sz="4000" b="1" baseline="-25000" dirty="0"/>
                <a:t>2</a:t>
              </a:r>
              <a:r>
                <a:rPr lang="vi-VN" sz="4000" b="1" dirty="0"/>
                <a:t>O</a:t>
              </a:r>
              <a:r>
                <a:rPr lang="vi-VN" sz="4000" b="1" baseline="-25000" dirty="0"/>
                <a:t>2</a:t>
              </a:r>
              <a:r>
                <a:rPr lang="vi-VN" sz="4000" b="1" dirty="0"/>
                <a:t>  </a:t>
              </a:r>
            </a:p>
          </p:txBody>
        </p:sp>
        <p:cxnSp>
          <p:nvCxnSpPr>
            <p:cNvPr id="14" name="Đường kết nối Mũi tên Thẳng 13">
              <a:extLst>
                <a:ext uri="{FF2B5EF4-FFF2-40B4-BE49-F238E27FC236}">
                  <a16:creationId xmlns:a16="http://schemas.microsoft.com/office/drawing/2014/main" id="{4902BD4D-2FF5-A061-80D3-2FBAA3463EDF}"/>
                </a:ext>
              </a:extLst>
            </p:cNvPr>
            <p:cNvCxnSpPr>
              <a:cxnSpLocks/>
            </p:cNvCxnSpPr>
            <p:nvPr/>
          </p:nvCxnSpPr>
          <p:spPr>
            <a:xfrm>
              <a:off x="2344189" y="1471354"/>
              <a:ext cx="201168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A5AF61B2-E8A3-CC28-A296-4C7D1213FC1B}"/>
                </a:ext>
              </a:extLst>
            </p:cNvPr>
            <p:cNvSpPr txBox="1"/>
            <p:nvPr/>
          </p:nvSpPr>
          <p:spPr>
            <a:xfrm>
              <a:off x="4513810" y="1091740"/>
              <a:ext cx="13577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/>
                <a:t>H</a:t>
              </a:r>
              <a:r>
                <a:rPr lang="vi-VN" sz="4000" b="1" baseline="-25000" dirty="0"/>
                <a:t>2</a:t>
              </a:r>
              <a:r>
                <a:rPr lang="vi-VN" sz="4000" b="1" dirty="0"/>
                <a:t>O  </a:t>
              </a: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F968D863-10B8-F652-BA08-255456B3B521}"/>
                </a:ext>
              </a:extLst>
            </p:cNvPr>
            <p:cNvSpPr txBox="1"/>
            <p:nvPr/>
          </p:nvSpPr>
          <p:spPr>
            <a:xfrm>
              <a:off x="5602778" y="1091740"/>
              <a:ext cx="4599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/>
                <a:t>+  </a:t>
              </a: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C5E08CB6-91B8-4A3A-7596-77D624A93697}"/>
                </a:ext>
              </a:extLst>
            </p:cNvPr>
            <p:cNvSpPr txBox="1"/>
            <p:nvPr/>
          </p:nvSpPr>
          <p:spPr>
            <a:xfrm>
              <a:off x="6062749" y="1091740"/>
              <a:ext cx="897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/>
                <a:t>O</a:t>
              </a:r>
              <a:r>
                <a:rPr lang="vi-VN" sz="4000" b="1" baseline="-25000" dirty="0"/>
                <a:t>2</a:t>
              </a:r>
              <a:r>
                <a:rPr lang="vi-VN" sz="4000" b="1" dirty="0"/>
                <a:t>  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1DAB7364-6661-3988-6711-552F41D1D2E2}"/>
                </a:ext>
              </a:extLst>
            </p:cNvPr>
            <p:cNvSpPr txBox="1"/>
            <p:nvPr/>
          </p:nvSpPr>
          <p:spPr>
            <a:xfrm>
              <a:off x="2205640" y="854173"/>
              <a:ext cx="2507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 err="1">
                  <a:solidFill>
                    <a:srgbClr val="FF0000"/>
                  </a:solidFill>
                </a:rPr>
                <a:t>Catalase</a:t>
              </a:r>
              <a:r>
                <a:rPr lang="vi-VN" sz="3200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E685E26B-7621-BA80-79AC-3F1E74930CD8}"/>
              </a:ext>
            </a:extLst>
          </p:cNvPr>
          <p:cNvGrpSpPr/>
          <p:nvPr/>
        </p:nvGrpSpPr>
        <p:grpSpPr>
          <a:xfrm>
            <a:off x="7198822" y="618646"/>
            <a:ext cx="3042458" cy="707886"/>
            <a:chOff x="7198822" y="1117411"/>
            <a:chExt cx="3042458" cy="707886"/>
          </a:xfrm>
        </p:grpSpPr>
        <p:sp>
          <p:nvSpPr>
            <p:cNvPr id="20" name="Mũi tên: Hình V 19">
              <a:extLst>
                <a:ext uri="{FF2B5EF4-FFF2-40B4-BE49-F238E27FC236}">
                  <a16:creationId xmlns:a16="http://schemas.microsoft.com/office/drawing/2014/main" id="{1861CF2B-F351-0D7C-821E-66F4FF9031AC}"/>
                </a:ext>
              </a:extLst>
            </p:cNvPr>
            <p:cNvSpPr/>
            <p:nvPr/>
          </p:nvSpPr>
          <p:spPr>
            <a:xfrm>
              <a:off x="7198822" y="1280160"/>
              <a:ext cx="274320" cy="43226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Mũi tên: Hình V 20">
              <a:extLst>
                <a:ext uri="{FF2B5EF4-FFF2-40B4-BE49-F238E27FC236}">
                  <a16:creationId xmlns:a16="http://schemas.microsoft.com/office/drawing/2014/main" id="{44A731AC-065D-6543-4EF8-161DFEB69454}"/>
                </a:ext>
              </a:extLst>
            </p:cNvPr>
            <p:cNvSpPr/>
            <p:nvPr/>
          </p:nvSpPr>
          <p:spPr>
            <a:xfrm>
              <a:off x="7405255" y="1280160"/>
              <a:ext cx="274320" cy="43226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Mũi tên: Hình V 21">
              <a:extLst>
                <a:ext uri="{FF2B5EF4-FFF2-40B4-BE49-F238E27FC236}">
                  <a16:creationId xmlns:a16="http://schemas.microsoft.com/office/drawing/2014/main" id="{F0DE6B8D-2A90-E920-C20A-5A44FA0E9DBA}"/>
                </a:ext>
              </a:extLst>
            </p:cNvPr>
            <p:cNvSpPr/>
            <p:nvPr/>
          </p:nvSpPr>
          <p:spPr>
            <a:xfrm>
              <a:off x="7611688" y="1280160"/>
              <a:ext cx="274320" cy="43226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399C217C-ED9F-6AAD-9325-0510A0D2996C}"/>
                </a:ext>
              </a:extLst>
            </p:cNvPr>
            <p:cNvSpPr txBox="1"/>
            <p:nvPr/>
          </p:nvSpPr>
          <p:spPr>
            <a:xfrm>
              <a:off x="8024554" y="1117411"/>
              <a:ext cx="22167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accent5">
                      <a:lumMod val="75000"/>
                    </a:schemeClr>
                  </a:solidFill>
                </a:rPr>
                <a:t>300 năm  </a:t>
              </a: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A84CF1DB-EE06-0000-FE3A-BC6F48B81B27}"/>
              </a:ext>
            </a:extLst>
          </p:cNvPr>
          <p:cNvGrpSpPr/>
          <p:nvPr/>
        </p:nvGrpSpPr>
        <p:grpSpPr>
          <a:xfrm>
            <a:off x="7198822" y="1890331"/>
            <a:ext cx="3042458" cy="707886"/>
            <a:chOff x="7198822" y="1117411"/>
            <a:chExt cx="3042458" cy="707886"/>
          </a:xfrm>
        </p:grpSpPr>
        <p:sp>
          <p:nvSpPr>
            <p:cNvPr id="27" name="Mũi tên: Hình V 26">
              <a:extLst>
                <a:ext uri="{FF2B5EF4-FFF2-40B4-BE49-F238E27FC236}">
                  <a16:creationId xmlns:a16="http://schemas.microsoft.com/office/drawing/2014/main" id="{F755D806-31A5-8CC2-AE77-95C35D59CB86}"/>
                </a:ext>
              </a:extLst>
            </p:cNvPr>
            <p:cNvSpPr/>
            <p:nvPr/>
          </p:nvSpPr>
          <p:spPr>
            <a:xfrm>
              <a:off x="7198822" y="1280160"/>
              <a:ext cx="274320" cy="43226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Mũi tên: Hình V 27">
              <a:extLst>
                <a:ext uri="{FF2B5EF4-FFF2-40B4-BE49-F238E27FC236}">
                  <a16:creationId xmlns:a16="http://schemas.microsoft.com/office/drawing/2014/main" id="{6A3F06DC-38D1-7D00-54DD-A791B8553F77}"/>
                </a:ext>
              </a:extLst>
            </p:cNvPr>
            <p:cNvSpPr/>
            <p:nvPr/>
          </p:nvSpPr>
          <p:spPr>
            <a:xfrm>
              <a:off x="7405255" y="1280160"/>
              <a:ext cx="274320" cy="43226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Mũi tên: Hình V 28">
              <a:extLst>
                <a:ext uri="{FF2B5EF4-FFF2-40B4-BE49-F238E27FC236}">
                  <a16:creationId xmlns:a16="http://schemas.microsoft.com/office/drawing/2014/main" id="{1F59BCAC-A42F-C487-6565-47B65B0A87EB}"/>
                </a:ext>
              </a:extLst>
            </p:cNvPr>
            <p:cNvSpPr/>
            <p:nvPr/>
          </p:nvSpPr>
          <p:spPr>
            <a:xfrm>
              <a:off x="7611688" y="1280160"/>
              <a:ext cx="274320" cy="43226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8704B276-A75F-52A5-725C-C6ADFA0B3101}"/>
                </a:ext>
              </a:extLst>
            </p:cNvPr>
            <p:cNvSpPr txBox="1"/>
            <p:nvPr/>
          </p:nvSpPr>
          <p:spPr>
            <a:xfrm>
              <a:off x="8024554" y="1117411"/>
              <a:ext cx="22167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accent5">
                      <a:lumMod val="75000"/>
                    </a:schemeClr>
                  </a:solidFill>
                </a:rPr>
                <a:t>1 giây</a:t>
              </a: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048E2210-7425-3581-634C-D6FBED6263F5}"/>
              </a:ext>
            </a:extLst>
          </p:cNvPr>
          <p:cNvGrpSpPr/>
          <p:nvPr/>
        </p:nvGrpSpPr>
        <p:grpSpPr>
          <a:xfrm>
            <a:off x="744927" y="3289806"/>
            <a:ext cx="6584830" cy="971125"/>
            <a:chOff x="813881" y="854172"/>
            <a:chExt cx="6055091" cy="971125"/>
          </a:xfrm>
        </p:grpSpPr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78FF2694-23CF-5699-B6F7-5DDD4A31483D}"/>
                </a:ext>
              </a:extLst>
            </p:cNvPr>
            <p:cNvSpPr txBox="1"/>
            <p:nvPr/>
          </p:nvSpPr>
          <p:spPr>
            <a:xfrm>
              <a:off x="813881" y="1101208"/>
              <a:ext cx="20637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/>
                <a:t>Tinh</a:t>
              </a:r>
              <a:r>
                <a:rPr lang="en-US" sz="4000" b="1" dirty="0"/>
                <a:t> </a:t>
              </a:r>
              <a:r>
                <a:rPr lang="en-US" sz="4000" b="1" dirty="0" err="1"/>
                <a:t>bột</a:t>
              </a:r>
              <a:r>
                <a:rPr lang="vi-VN" sz="4000" b="1" dirty="0"/>
                <a:t>  </a:t>
              </a:r>
            </a:p>
          </p:txBody>
        </p:sp>
        <p:cxnSp>
          <p:nvCxnSpPr>
            <p:cNvPr id="10" name="Đường kết nối Mũi tên Thẳng 9">
              <a:extLst>
                <a:ext uri="{FF2B5EF4-FFF2-40B4-BE49-F238E27FC236}">
                  <a16:creationId xmlns:a16="http://schemas.microsoft.com/office/drawing/2014/main" id="{022C8D28-F08E-F379-BF51-C26237D3B1D1}"/>
                </a:ext>
              </a:extLst>
            </p:cNvPr>
            <p:cNvCxnSpPr>
              <a:cxnSpLocks/>
            </p:cNvCxnSpPr>
            <p:nvPr/>
          </p:nvCxnSpPr>
          <p:spPr>
            <a:xfrm>
              <a:off x="2590068" y="1496291"/>
              <a:ext cx="201168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983CBCFB-0BD9-C515-F515-A524D556CA01}"/>
                </a:ext>
              </a:extLst>
            </p:cNvPr>
            <p:cNvSpPr txBox="1"/>
            <p:nvPr/>
          </p:nvSpPr>
          <p:spPr>
            <a:xfrm>
              <a:off x="4934876" y="1117411"/>
              <a:ext cx="1934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/>
                <a:t>Đường</a:t>
              </a:r>
              <a:endParaRPr lang="vi-VN" sz="4000" b="1" dirty="0"/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31523990-035D-BAE7-6642-F9CFED88C695}"/>
                </a:ext>
              </a:extLst>
            </p:cNvPr>
            <p:cNvSpPr txBox="1"/>
            <p:nvPr/>
          </p:nvSpPr>
          <p:spPr>
            <a:xfrm>
              <a:off x="2877588" y="854172"/>
              <a:ext cx="13577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90</a:t>
              </a:r>
              <a:r>
                <a:rPr lang="en-US" sz="3200" b="1" baseline="30000" dirty="0">
                  <a:solidFill>
                    <a:srgbClr val="FF0000"/>
                  </a:solidFill>
                </a:rPr>
                <a:t>0</a:t>
              </a:r>
              <a:r>
                <a:rPr lang="en-US" sz="3200" b="1" dirty="0">
                  <a:solidFill>
                    <a:srgbClr val="FF0000"/>
                  </a:solidFill>
                </a:rPr>
                <a:t>C</a:t>
              </a:r>
              <a:r>
                <a:rPr lang="vi-VN" sz="3200" b="1" dirty="0">
                  <a:solidFill>
                    <a:srgbClr val="FF0000"/>
                  </a:solidFill>
                </a:rPr>
                <a:t>  </a:t>
              </a: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11BD2E01-DEEE-9286-218D-FA1930B4E12B}"/>
              </a:ext>
            </a:extLst>
          </p:cNvPr>
          <p:cNvGrpSpPr/>
          <p:nvPr/>
        </p:nvGrpSpPr>
        <p:grpSpPr>
          <a:xfrm>
            <a:off x="7622768" y="3553045"/>
            <a:ext cx="2369127" cy="707886"/>
            <a:chOff x="7198822" y="1117411"/>
            <a:chExt cx="2369127" cy="707886"/>
          </a:xfrm>
        </p:grpSpPr>
        <p:sp>
          <p:nvSpPr>
            <p:cNvPr id="34" name="Mũi tên: Hình V 33">
              <a:extLst>
                <a:ext uri="{FF2B5EF4-FFF2-40B4-BE49-F238E27FC236}">
                  <a16:creationId xmlns:a16="http://schemas.microsoft.com/office/drawing/2014/main" id="{4FD81687-1833-DBD2-1DB5-F7F6F4CF01A7}"/>
                </a:ext>
              </a:extLst>
            </p:cNvPr>
            <p:cNvSpPr/>
            <p:nvPr/>
          </p:nvSpPr>
          <p:spPr>
            <a:xfrm>
              <a:off x="7198822" y="1280160"/>
              <a:ext cx="274320" cy="43226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Mũi tên: Hình V 34">
              <a:extLst>
                <a:ext uri="{FF2B5EF4-FFF2-40B4-BE49-F238E27FC236}">
                  <a16:creationId xmlns:a16="http://schemas.microsoft.com/office/drawing/2014/main" id="{15ED9F74-2F07-CCD1-D29A-00C4FF403B9F}"/>
                </a:ext>
              </a:extLst>
            </p:cNvPr>
            <p:cNvSpPr/>
            <p:nvPr/>
          </p:nvSpPr>
          <p:spPr>
            <a:xfrm>
              <a:off x="7405255" y="1280160"/>
              <a:ext cx="274320" cy="43226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Mũi tên: Hình V 35">
              <a:extLst>
                <a:ext uri="{FF2B5EF4-FFF2-40B4-BE49-F238E27FC236}">
                  <a16:creationId xmlns:a16="http://schemas.microsoft.com/office/drawing/2014/main" id="{81F0DCE7-1280-0D09-371C-950E7E64AFB0}"/>
                </a:ext>
              </a:extLst>
            </p:cNvPr>
            <p:cNvSpPr/>
            <p:nvPr/>
          </p:nvSpPr>
          <p:spPr>
            <a:xfrm>
              <a:off x="7611688" y="1280160"/>
              <a:ext cx="274320" cy="43226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EAAD75A7-FAB2-8E01-FB47-E64756C6549F}"/>
                </a:ext>
              </a:extLst>
            </p:cNvPr>
            <p:cNvSpPr txBox="1"/>
            <p:nvPr/>
          </p:nvSpPr>
          <p:spPr>
            <a:xfrm>
              <a:off x="8024554" y="1117411"/>
              <a:ext cx="15433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</a:rPr>
                <a:t>1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</a:rPr>
                <a:t>giờ</a:t>
              </a:r>
              <a:endParaRPr lang="vi-VN" sz="4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FCB7F6D1-0811-E65D-C8A0-FBA7585133C7}"/>
              </a:ext>
            </a:extLst>
          </p:cNvPr>
          <p:cNvGrpSpPr/>
          <p:nvPr/>
        </p:nvGrpSpPr>
        <p:grpSpPr>
          <a:xfrm>
            <a:off x="7622768" y="5099050"/>
            <a:ext cx="3042458" cy="707886"/>
            <a:chOff x="7198822" y="1117411"/>
            <a:chExt cx="3042458" cy="707886"/>
          </a:xfrm>
        </p:grpSpPr>
        <p:sp>
          <p:nvSpPr>
            <p:cNvPr id="39" name="Mũi tên: Hình V 38">
              <a:extLst>
                <a:ext uri="{FF2B5EF4-FFF2-40B4-BE49-F238E27FC236}">
                  <a16:creationId xmlns:a16="http://schemas.microsoft.com/office/drawing/2014/main" id="{B0FFE32D-8321-4F8D-F62A-5126436F7E08}"/>
                </a:ext>
              </a:extLst>
            </p:cNvPr>
            <p:cNvSpPr/>
            <p:nvPr/>
          </p:nvSpPr>
          <p:spPr>
            <a:xfrm>
              <a:off x="7198822" y="1280160"/>
              <a:ext cx="274320" cy="43226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Mũi tên: Hình V 39">
              <a:extLst>
                <a:ext uri="{FF2B5EF4-FFF2-40B4-BE49-F238E27FC236}">
                  <a16:creationId xmlns:a16="http://schemas.microsoft.com/office/drawing/2014/main" id="{0581BD64-C662-33F4-E740-33A9B855BABC}"/>
                </a:ext>
              </a:extLst>
            </p:cNvPr>
            <p:cNvSpPr/>
            <p:nvPr/>
          </p:nvSpPr>
          <p:spPr>
            <a:xfrm>
              <a:off x="7405255" y="1280160"/>
              <a:ext cx="274320" cy="43226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Mũi tên: Hình V 40">
              <a:extLst>
                <a:ext uri="{FF2B5EF4-FFF2-40B4-BE49-F238E27FC236}">
                  <a16:creationId xmlns:a16="http://schemas.microsoft.com/office/drawing/2014/main" id="{92970BF8-08BE-B30E-7AB6-35756AE92885}"/>
                </a:ext>
              </a:extLst>
            </p:cNvPr>
            <p:cNvSpPr/>
            <p:nvPr/>
          </p:nvSpPr>
          <p:spPr>
            <a:xfrm>
              <a:off x="7611688" y="1280160"/>
              <a:ext cx="274320" cy="43226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Hộp Văn bản 41">
              <a:extLst>
                <a:ext uri="{FF2B5EF4-FFF2-40B4-BE49-F238E27FC236}">
                  <a16:creationId xmlns:a16="http://schemas.microsoft.com/office/drawing/2014/main" id="{42A40812-3BE5-3807-C6A8-AEFFCE28F60F}"/>
                </a:ext>
              </a:extLst>
            </p:cNvPr>
            <p:cNvSpPr txBox="1"/>
            <p:nvPr/>
          </p:nvSpPr>
          <p:spPr>
            <a:xfrm>
              <a:off x="8024554" y="1117411"/>
              <a:ext cx="22167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</a:rPr>
                <a:t>Vài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</a:rPr>
                <a:t>phút</a:t>
              </a:r>
              <a:endParaRPr lang="vi-VN" sz="4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22F8CF7B-BABE-4F13-7E53-B517C97C37D6}"/>
              </a:ext>
            </a:extLst>
          </p:cNvPr>
          <p:cNvGrpSpPr/>
          <p:nvPr/>
        </p:nvGrpSpPr>
        <p:grpSpPr>
          <a:xfrm>
            <a:off x="640077" y="4924513"/>
            <a:ext cx="6400798" cy="819424"/>
            <a:chOff x="216131" y="2488879"/>
            <a:chExt cx="6400798" cy="819424"/>
          </a:xfrm>
        </p:grpSpPr>
        <p:grpSp>
          <p:nvGrpSpPr>
            <p:cNvPr id="46" name="Nhóm 45">
              <a:extLst>
                <a:ext uri="{FF2B5EF4-FFF2-40B4-BE49-F238E27FC236}">
                  <a16:creationId xmlns:a16="http://schemas.microsoft.com/office/drawing/2014/main" id="{60EE9FA7-887C-E7CA-397D-782FB3272011}"/>
                </a:ext>
              </a:extLst>
            </p:cNvPr>
            <p:cNvGrpSpPr/>
            <p:nvPr/>
          </p:nvGrpSpPr>
          <p:grpSpPr>
            <a:xfrm>
              <a:off x="2154377" y="2493957"/>
              <a:ext cx="3089567" cy="584775"/>
              <a:chOff x="2189017" y="894570"/>
              <a:chExt cx="3089567" cy="584775"/>
            </a:xfrm>
          </p:grpSpPr>
          <p:cxnSp>
            <p:nvCxnSpPr>
              <p:cNvPr id="49" name="Đường kết nối Mũi tên Thẳng 48">
                <a:extLst>
                  <a:ext uri="{FF2B5EF4-FFF2-40B4-BE49-F238E27FC236}">
                    <a16:creationId xmlns:a16="http://schemas.microsoft.com/office/drawing/2014/main" id="{2C1F2CAD-5BFE-B305-B6D2-B2399303FB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4189" y="1471354"/>
                <a:ext cx="201168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BE03D64C-73DD-01A6-D7F7-445D604C2A3F}"/>
                  </a:ext>
                </a:extLst>
              </p:cNvPr>
              <p:cNvSpPr txBox="1"/>
              <p:nvPr/>
            </p:nvSpPr>
            <p:spPr>
              <a:xfrm>
                <a:off x="2189017" y="894570"/>
                <a:ext cx="30895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Amylase, 37</a:t>
                </a:r>
                <a:r>
                  <a:rPr lang="en-US" sz="3200" b="1" baseline="30000" dirty="0">
                    <a:solidFill>
                      <a:srgbClr val="FF0000"/>
                    </a:solidFill>
                  </a:rPr>
                  <a:t>0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C</a:t>
                </a:r>
                <a:r>
                  <a:rPr lang="vi-VN" sz="32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p:grpSp>
        <p:sp>
          <p:nvSpPr>
            <p:cNvPr id="47" name="Hộp Văn bản 46">
              <a:extLst>
                <a:ext uri="{FF2B5EF4-FFF2-40B4-BE49-F238E27FC236}">
                  <a16:creationId xmlns:a16="http://schemas.microsoft.com/office/drawing/2014/main" id="{8DA6B954-7602-8418-1342-531A2D39BA71}"/>
                </a:ext>
              </a:extLst>
            </p:cNvPr>
            <p:cNvSpPr txBox="1"/>
            <p:nvPr/>
          </p:nvSpPr>
          <p:spPr>
            <a:xfrm>
              <a:off x="216131" y="2488879"/>
              <a:ext cx="21419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/>
                <a:t>Tinh</a:t>
              </a:r>
              <a:r>
                <a:rPr lang="en-US" sz="4000" b="1" dirty="0"/>
                <a:t> </a:t>
              </a:r>
              <a:r>
                <a:rPr lang="en-US" sz="4000" b="1" dirty="0" err="1"/>
                <a:t>bột</a:t>
              </a:r>
              <a:r>
                <a:rPr lang="vi-VN" sz="4000" b="1" dirty="0"/>
                <a:t>  </a:t>
              </a:r>
            </a:p>
          </p:txBody>
        </p: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90529783-9F01-1D8E-9071-1F0AAEEF3FDE}"/>
                </a:ext>
              </a:extLst>
            </p:cNvPr>
            <p:cNvSpPr txBox="1"/>
            <p:nvPr/>
          </p:nvSpPr>
          <p:spPr>
            <a:xfrm>
              <a:off x="4682833" y="2600417"/>
              <a:ext cx="1934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/>
                <a:t>Đường</a:t>
              </a:r>
              <a:endParaRPr lang="vi-VN" sz="4000" b="1" dirty="0"/>
            </a:p>
          </p:txBody>
        </p:sp>
      </p:grpSp>
      <p:cxnSp>
        <p:nvCxnSpPr>
          <p:cNvPr id="52" name="Đường nối Thẳng 51">
            <a:extLst>
              <a:ext uri="{FF2B5EF4-FFF2-40B4-BE49-F238E27FC236}">
                <a16:creationId xmlns:a16="http://schemas.microsoft.com/office/drawing/2014/main" id="{46A740C2-D854-8A33-1171-13E2059D2E85}"/>
              </a:ext>
            </a:extLst>
          </p:cNvPr>
          <p:cNvCxnSpPr/>
          <p:nvPr/>
        </p:nvCxnSpPr>
        <p:spPr>
          <a:xfrm>
            <a:off x="-33251" y="2910502"/>
            <a:ext cx="12192000" cy="66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498C7EFD-DCD6-AE27-3963-7C1E2A74D1FD}"/>
              </a:ext>
            </a:extLst>
          </p:cNvPr>
          <p:cNvSpPr/>
          <p:nvPr/>
        </p:nvSpPr>
        <p:spPr>
          <a:xfrm>
            <a:off x="2205641" y="1549374"/>
            <a:ext cx="2069872" cy="81075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ình Bầu dục 53">
            <a:extLst>
              <a:ext uri="{FF2B5EF4-FFF2-40B4-BE49-F238E27FC236}">
                <a16:creationId xmlns:a16="http://schemas.microsoft.com/office/drawing/2014/main" id="{4367C04F-4EF8-2DFE-3228-47BFDF6CF364}"/>
              </a:ext>
            </a:extLst>
          </p:cNvPr>
          <p:cNvSpPr/>
          <p:nvPr/>
        </p:nvSpPr>
        <p:spPr>
          <a:xfrm>
            <a:off x="2527062" y="4762625"/>
            <a:ext cx="1662549" cy="81075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AED6A38A-3198-7FB5-A606-B0A170618D69}"/>
              </a:ext>
            </a:extLst>
          </p:cNvPr>
          <p:cNvSpPr txBox="1"/>
          <p:nvPr/>
        </p:nvSpPr>
        <p:spPr>
          <a:xfrm>
            <a:off x="4134195" y="1350469"/>
            <a:ext cx="1867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CC"/>
                </a:solidFill>
              </a:rPr>
              <a:t>Enzyme</a:t>
            </a:r>
            <a:r>
              <a:rPr lang="vi-VN" sz="3200" b="1" dirty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9106D069-C9D2-725C-0D2F-9D89B668E414}"/>
              </a:ext>
            </a:extLst>
          </p:cNvPr>
          <p:cNvSpPr txBox="1"/>
          <p:nvPr/>
        </p:nvSpPr>
        <p:spPr>
          <a:xfrm>
            <a:off x="4087084" y="4512540"/>
            <a:ext cx="1867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CC"/>
                </a:solidFill>
              </a:rPr>
              <a:t>Enzyme</a:t>
            </a:r>
            <a:r>
              <a:rPr lang="vi-VN" sz="3200" b="1" dirty="0">
                <a:solidFill>
                  <a:srgbClr val="33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75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C1B6E10C-E7E0-D78F-DC60-3EE3519DD1EF}"/>
              </a:ext>
            </a:extLst>
          </p:cNvPr>
          <p:cNvSpPr/>
          <p:nvPr/>
        </p:nvSpPr>
        <p:spPr>
          <a:xfrm>
            <a:off x="1248428" y="150305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Enzyme</a:t>
            </a:r>
            <a:endParaRPr lang="vi-VN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B575C299-B5BA-D0E3-BC90-708E625C2752}"/>
              </a:ext>
            </a:extLst>
          </p:cNvPr>
          <p:cNvSpPr/>
          <p:nvPr/>
        </p:nvSpPr>
        <p:spPr>
          <a:xfrm>
            <a:off x="7742783" y="346722"/>
            <a:ext cx="2792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cap="none" spc="0" dirty="0">
                <a:ln/>
                <a:solidFill>
                  <a:schemeClr val="accent4"/>
                </a:solidFill>
                <a:effectLst/>
              </a:rPr>
              <a:t>Cơ chất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45ECC5FD-DFE6-BC65-B820-3B740ADB4FD8}"/>
              </a:ext>
            </a:extLst>
          </p:cNvPr>
          <p:cNvSpPr/>
          <p:nvPr/>
        </p:nvSpPr>
        <p:spPr>
          <a:xfrm>
            <a:off x="6979984" y="3140849"/>
            <a:ext cx="613953" cy="7550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b</a:t>
            </a:r>
            <a:endParaRPr lang="en-US" sz="2800" b="1" dirty="0"/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6D5D2111-E18C-170F-B905-D5C71BE5EB08}"/>
              </a:ext>
            </a:extLst>
          </p:cNvPr>
          <p:cNvGrpSpPr/>
          <p:nvPr/>
        </p:nvGrpSpPr>
        <p:grpSpPr>
          <a:xfrm>
            <a:off x="3863468" y="1983265"/>
            <a:ext cx="1371600" cy="852671"/>
            <a:chOff x="748146" y="2646988"/>
            <a:chExt cx="1371600" cy="852671"/>
          </a:xfrm>
        </p:grpSpPr>
        <p:sp>
          <p:nvSpPr>
            <p:cNvPr id="17" name="Hình chữ nhật 16">
              <a:extLst>
                <a:ext uri="{FF2B5EF4-FFF2-40B4-BE49-F238E27FC236}">
                  <a16:creationId xmlns:a16="http://schemas.microsoft.com/office/drawing/2014/main" id="{56904988-10B4-9279-432D-9A57459725D6}"/>
                </a:ext>
              </a:extLst>
            </p:cNvPr>
            <p:cNvSpPr/>
            <p:nvPr/>
          </p:nvSpPr>
          <p:spPr>
            <a:xfrm>
              <a:off x="748146" y="3022010"/>
              <a:ext cx="1371600" cy="477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1</a:t>
              </a:r>
              <a:endParaRPr lang="en-US" sz="2800" b="1" dirty="0"/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80B694CF-BA9A-FE09-00DA-F125AE1952F9}"/>
                </a:ext>
              </a:extLst>
            </p:cNvPr>
            <p:cNvSpPr/>
            <p:nvPr/>
          </p:nvSpPr>
          <p:spPr>
            <a:xfrm>
              <a:off x="1742060" y="2646988"/>
              <a:ext cx="377686" cy="3927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ình chữ nhật 18">
              <a:extLst>
                <a:ext uri="{FF2B5EF4-FFF2-40B4-BE49-F238E27FC236}">
                  <a16:creationId xmlns:a16="http://schemas.microsoft.com/office/drawing/2014/main" id="{7F46E7CF-2F7D-05AB-7D75-7CEE4A84A61E}"/>
                </a:ext>
              </a:extLst>
            </p:cNvPr>
            <p:cNvSpPr/>
            <p:nvPr/>
          </p:nvSpPr>
          <p:spPr>
            <a:xfrm>
              <a:off x="750421" y="2646988"/>
              <a:ext cx="377686" cy="3927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6DC1D6E7-9CC8-CAA9-C46D-980C1AAC7D62}"/>
              </a:ext>
            </a:extLst>
          </p:cNvPr>
          <p:cNvSpPr/>
          <p:nvPr/>
        </p:nvSpPr>
        <p:spPr>
          <a:xfrm>
            <a:off x="7258974" y="5083341"/>
            <a:ext cx="581878" cy="5676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d</a:t>
            </a:r>
            <a:endParaRPr lang="en-US" sz="2800" b="1" dirty="0"/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269181C3-1B67-73FD-69DC-4C79862B2563}"/>
              </a:ext>
            </a:extLst>
          </p:cNvPr>
          <p:cNvGrpSpPr/>
          <p:nvPr/>
        </p:nvGrpSpPr>
        <p:grpSpPr>
          <a:xfrm>
            <a:off x="685950" y="3168320"/>
            <a:ext cx="1371600" cy="932462"/>
            <a:chOff x="773085" y="2567197"/>
            <a:chExt cx="1371600" cy="932462"/>
          </a:xfrm>
        </p:grpSpPr>
        <p:sp>
          <p:nvSpPr>
            <p:cNvPr id="11" name="Hình chữ nhật 10">
              <a:extLst>
                <a:ext uri="{FF2B5EF4-FFF2-40B4-BE49-F238E27FC236}">
                  <a16:creationId xmlns:a16="http://schemas.microsoft.com/office/drawing/2014/main" id="{CB82830F-2373-FBCC-418D-2DEB9DF89912}"/>
                </a:ext>
              </a:extLst>
            </p:cNvPr>
            <p:cNvSpPr/>
            <p:nvPr/>
          </p:nvSpPr>
          <p:spPr>
            <a:xfrm>
              <a:off x="773085" y="3022010"/>
              <a:ext cx="1371600" cy="4776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/>
                <a:t>2</a:t>
              </a:r>
              <a:endParaRPr lang="en-US" sz="2800" b="1" dirty="0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667D6EE5-7319-DA14-2971-AB8858653EF8}"/>
                </a:ext>
              </a:extLst>
            </p:cNvPr>
            <p:cNvSpPr/>
            <p:nvPr/>
          </p:nvSpPr>
          <p:spPr>
            <a:xfrm>
              <a:off x="1766999" y="2646988"/>
              <a:ext cx="377686" cy="3927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id="{0706953D-59A6-5A35-CC49-542C8CA8D2FB}"/>
                </a:ext>
              </a:extLst>
            </p:cNvPr>
            <p:cNvSpPr/>
            <p:nvPr/>
          </p:nvSpPr>
          <p:spPr>
            <a:xfrm>
              <a:off x="775360" y="2646988"/>
              <a:ext cx="377686" cy="3927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ặt trăng 22">
              <a:extLst>
                <a:ext uri="{FF2B5EF4-FFF2-40B4-BE49-F238E27FC236}">
                  <a16:creationId xmlns:a16="http://schemas.microsoft.com/office/drawing/2014/main" id="{15ED184B-D309-1612-D1B0-1CD0844E1F0B}"/>
                </a:ext>
              </a:extLst>
            </p:cNvPr>
            <p:cNvSpPr/>
            <p:nvPr/>
          </p:nvSpPr>
          <p:spPr>
            <a:xfrm rot="21037092">
              <a:off x="920023" y="2567197"/>
              <a:ext cx="377686" cy="495414"/>
            </a:xfrm>
            <a:prstGeom prst="moon">
              <a:avLst>
                <a:gd name="adj" fmla="val 649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Mặt trăng 23">
              <a:extLst>
                <a:ext uri="{FF2B5EF4-FFF2-40B4-BE49-F238E27FC236}">
                  <a16:creationId xmlns:a16="http://schemas.microsoft.com/office/drawing/2014/main" id="{B6D51AD2-7F1E-3022-0D84-2EE2767E7B8C}"/>
                </a:ext>
              </a:extLst>
            </p:cNvPr>
            <p:cNvSpPr/>
            <p:nvPr/>
          </p:nvSpPr>
          <p:spPr>
            <a:xfrm rot="11761973">
              <a:off x="1615480" y="2595673"/>
              <a:ext cx="377686" cy="495414"/>
            </a:xfrm>
            <a:prstGeom prst="moon">
              <a:avLst>
                <a:gd name="adj" fmla="val 6499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Lưu đồ: Phối 30">
            <a:extLst>
              <a:ext uri="{FF2B5EF4-FFF2-40B4-BE49-F238E27FC236}">
                <a16:creationId xmlns:a16="http://schemas.microsoft.com/office/drawing/2014/main" id="{A916FD10-207E-1A13-F238-B801C2372583}"/>
              </a:ext>
            </a:extLst>
          </p:cNvPr>
          <p:cNvSpPr/>
          <p:nvPr/>
        </p:nvSpPr>
        <p:spPr>
          <a:xfrm>
            <a:off x="8903185" y="2358287"/>
            <a:ext cx="762270" cy="649460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a</a:t>
            </a:r>
            <a:endParaRPr lang="en-US" sz="2800" b="1" dirty="0"/>
          </a:p>
        </p:txBody>
      </p: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614DC2A4-90AD-4102-EC73-7407C5F6B0FA}"/>
              </a:ext>
            </a:extLst>
          </p:cNvPr>
          <p:cNvGrpSpPr/>
          <p:nvPr/>
        </p:nvGrpSpPr>
        <p:grpSpPr>
          <a:xfrm>
            <a:off x="3471334" y="3963241"/>
            <a:ext cx="1371600" cy="755685"/>
            <a:chOff x="2685352" y="3912364"/>
            <a:chExt cx="1371600" cy="755685"/>
          </a:xfrm>
        </p:grpSpPr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48BA26E8-7DB8-81BA-A4B7-E3465E78E049}"/>
                </a:ext>
              </a:extLst>
            </p:cNvPr>
            <p:cNvGrpSpPr/>
            <p:nvPr/>
          </p:nvGrpSpPr>
          <p:grpSpPr>
            <a:xfrm>
              <a:off x="2685352" y="3915224"/>
              <a:ext cx="1371600" cy="752825"/>
              <a:chOff x="748146" y="2746834"/>
              <a:chExt cx="1371600" cy="752825"/>
            </a:xfrm>
          </p:grpSpPr>
          <p:sp>
            <p:nvSpPr>
              <p:cNvPr id="27" name="Hình chữ nhật 26">
                <a:extLst>
                  <a:ext uri="{FF2B5EF4-FFF2-40B4-BE49-F238E27FC236}">
                    <a16:creationId xmlns:a16="http://schemas.microsoft.com/office/drawing/2014/main" id="{3252959A-1B4B-70D8-F9C5-A6695632D543}"/>
                  </a:ext>
                </a:extLst>
              </p:cNvPr>
              <p:cNvSpPr/>
              <p:nvPr/>
            </p:nvSpPr>
            <p:spPr>
              <a:xfrm>
                <a:off x="748146" y="3224483"/>
                <a:ext cx="1371600" cy="2751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/>
                  <a:t>3</a:t>
                </a:r>
                <a:endParaRPr lang="en-US" sz="2800" b="1" dirty="0"/>
              </a:p>
            </p:txBody>
          </p:sp>
          <p:sp>
            <p:nvSpPr>
              <p:cNvPr id="28" name="Hình chữ nhật 27">
                <a:extLst>
                  <a:ext uri="{FF2B5EF4-FFF2-40B4-BE49-F238E27FC236}">
                    <a16:creationId xmlns:a16="http://schemas.microsoft.com/office/drawing/2014/main" id="{3DFE06BE-2C63-6764-722A-4B04892DF78E}"/>
                  </a:ext>
                </a:extLst>
              </p:cNvPr>
              <p:cNvSpPr/>
              <p:nvPr/>
            </p:nvSpPr>
            <p:spPr>
              <a:xfrm>
                <a:off x="1740477" y="2746834"/>
                <a:ext cx="377686" cy="47764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Hình chữ nhật 28">
                <a:extLst>
                  <a:ext uri="{FF2B5EF4-FFF2-40B4-BE49-F238E27FC236}">
                    <a16:creationId xmlns:a16="http://schemas.microsoft.com/office/drawing/2014/main" id="{7C065EDC-9222-4930-1BE4-7A306AD3F96C}"/>
                  </a:ext>
                </a:extLst>
              </p:cNvPr>
              <p:cNvSpPr/>
              <p:nvPr/>
            </p:nvSpPr>
            <p:spPr>
              <a:xfrm>
                <a:off x="748146" y="2746835"/>
                <a:ext cx="378562" cy="47764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" name="Tam giác Vuông 31">
              <a:extLst>
                <a:ext uri="{FF2B5EF4-FFF2-40B4-BE49-F238E27FC236}">
                  <a16:creationId xmlns:a16="http://schemas.microsoft.com/office/drawing/2014/main" id="{1E950B36-9A08-C04A-E219-0460E44E3E17}"/>
                </a:ext>
              </a:extLst>
            </p:cNvPr>
            <p:cNvSpPr/>
            <p:nvPr/>
          </p:nvSpPr>
          <p:spPr>
            <a:xfrm>
              <a:off x="3060540" y="3912364"/>
              <a:ext cx="305250" cy="502501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am giác Vuông 33">
              <a:extLst>
                <a:ext uri="{FF2B5EF4-FFF2-40B4-BE49-F238E27FC236}">
                  <a16:creationId xmlns:a16="http://schemas.microsoft.com/office/drawing/2014/main" id="{64CD1AF0-EB7C-7D67-3006-08EAAF962FAE}"/>
                </a:ext>
              </a:extLst>
            </p:cNvPr>
            <p:cNvSpPr/>
            <p:nvPr/>
          </p:nvSpPr>
          <p:spPr>
            <a:xfrm rot="15927063">
              <a:off x="3278086" y="3988212"/>
              <a:ext cx="483233" cy="352231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Lưu đồ: Chuẩn bị 35">
            <a:extLst>
              <a:ext uri="{FF2B5EF4-FFF2-40B4-BE49-F238E27FC236}">
                <a16:creationId xmlns:a16="http://schemas.microsoft.com/office/drawing/2014/main" id="{06769233-CE71-10C2-AEBA-54F9B165FBF4}"/>
              </a:ext>
            </a:extLst>
          </p:cNvPr>
          <p:cNvSpPr/>
          <p:nvPr/>
        </p:nvSpPr>
        <p:spPr>
          <a:xfrm>
            <a:off x="9386572" y="4260887"/>
            <a:ext cx="641884" cy="743731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c</a:t>
            </a:r>
            <a:endParaRPr lang="en-US" sz="2800" b="1" dirty="0"/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1F8C7040-290A-C3BE-40A7-6E7F9981A49D}"/>
              </a:ext>
            </a:extLst>
          </p:cNvPr>
          <p:cNvGrpSpPr/>
          <p:nvPr/>
        </p:nvGrpSpPr>
        <p:grpSpPr>
          <a:xfrm>
            <a:off x="1564150" y="5236698"/>
            <a:ext cx="1371600" cy="755685"/>
            <a:chOff x="2685352" y="3912364"/>
            <a:chExt cx="1371600" cy="755685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B0949C48-B96E-FED5-AB24-6F6BB30F454D}"/>
                </a:ext>
              </a:extLst>
            </p:cNvPr>
            <p:cNvGrpSpPr/>
            <p:nvPr/>
          </p:nvGrpSpPr>
          <p:grpSpPr>
            <a:xfrm>
              <a:off x="2685352" y="3915224"/>
              <a:ext cx="1371600" cy="752825"/>
              <a:chOff x="748146" y="2746834"/>
              <a:chExt cx="1371600" cy="752825"/>
            </a:xfrm>
          </p:grpSpPr>
          <p:sp>
            <p:nvSpPr>
              <p:cNvPr id="45" name="Hình chữ nhật 44">
                <a:extLst>
                  <a:ext uri="{FF2B5EF4-FFF2-40B4-BE49-F238E27FC236}">
                    <a16:creationId xmlns:a16="http://schemas.microsoft.com/office/drawing/2014/main" id="{83DE966E-300A-9C10-448B-E0E8D9164669}"/>
                  </a:ext>
                </a:extLst>
              </p:cNvPr>
              <p:cNvSpPr/>
              <p:nvPr/>
            </p:nvSpPr>
            <p:spPr>
              <a:xfrm>
                <a:off x="748146" y="3147361"/>
                <a:ext cx="1371600" cy="35229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/>
                  <a:t>4</a:t>
                </a:r>
                <a:endParaRPr lang="en-US" sz="2800" b="1" dirty="0"/>
              </a:p>
            </p:txBody>
          </p:sp>
          <p:sp>
            <p:nvSpPr>
              <p:cNvPr id="46" name="Hình chữ nhật 45">
                <a:extLst>
                  <a:ext uri="{FF2B5EF4-FFF2-40B4-BE49-F238E27FC236}">
                    <a16:creationId xmlns:a16="http://schemas.microsoft.com/office/drawing/2014/main" id="{BEAE6A39-681F-0DFE-C5A2-72402486A61A}"/>
                  </a:ext>
                </a:extLst>
              </p:cNvPr>
              <p:cNvSpPr/>
              <p:nvPr/>
            </p:nvSpPr>
            <p:spPr>
              <a:xfrm>
                <a:off x="1740477" y="2746834"/>
                <a:ext cx="377686" cy="47764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Hình chữ nhật 46">
                <a:extLst>
                  <a:ext uri="{FF2B5EF4-FFF2-40B4-BE49-F238E27FC236}">
                    <a16:creationId xmlns:a16="http://schemas.microsoft.com/office/drawing/2014/main" id="{358A617D-E64E-81E4-ED10-F7AF7458BA4D}"/>
                  </a:ext>
                </a:extLst>
              </p:cNvPr>
              <p:cNvSpPr/>
              <p:nvPr/>
            </p:nvSpPr>
            <p:spPr>
              <a:xfrm>
                <a:off x="748146" y="2746835"/>
                <a:ext cx="378562" cy="47764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Tam giác Vuông 42">
              <a:extLst>
                <a:ext uri="{FF2B5EF4-FFF2-40B4-BE49-F238E27FC236}">
                  <a16:creationId xmlns:a16="http://schemas.microsoft.com/office/drawing/2014/main" id="{F2F93137-3701-2FEE-45C9-355591F78693}"/>
                </a:ext>
              </a:extLst>
            </p:cNvPr>
            <p:cNvSpPr/>
            <p:nvPr/>
          </p:nvSpPr>
          <p:spPr>
            <a:xfrm>
              <a:off x="3060540" y="3912364"/>
              <a:ext cx="146781" cy="506787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am giác Vuông 43">
              <a:extLst>
                <a:ext uri="{FF2B5EF4-FFF2-40B4-BE49-F238E27FC236}">
                  <a16:creationId xmlns:a16="http://schemas.microsoft.com/office/drawing/2014/main" id="{852E2050-03E3-3315-4675-8C249DB1136A}"/>
                </a:ext>
              </a:extLst>
            </p:cNvPr>
            <p:cNvSpPr/>
            <p:nvPr/>
          </p:nvSpPr>
          <p:spPr>
            <a:xfrm rot="15927063">
              <a:off x="3366518" y="4081099"/>
              <a:ext cx="495371" cy="163596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39A195ED-2F25-6D34-7188-A33C241C1F96}"/>
              </a:ext>
            </a:extLst>
          </p:cNvPr>
          <p:cNvCxnSpPr>
            <a:endCxn id="19" idx="3"/>
          </p:cNvCxnSpPr>
          <p:nvPr/>
        </p:nvCxnSpPr>
        <p:spPr>
          <a:xfrm flipV="1">
            <a:off x="3174952" y="2179659"/>
            <a:ext cx="1068477" cy="262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FF73C20A-F2C9-C574-A39E-57C53783176E}"/>
              </a:ext>
            </a:extLst>
          </p:cNvPr>
          <p:cNvSpPr txBox="1"/>
          <p:nvPr/>
        </p:nvSpPr>
        <p:spPr>
          <a:xfrm>
            <a:off x="1371750" y="1593035"/>
            <a:ext cx="1931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tâm hoạt động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Hình chữ nhật 50">
            <a:extLst>
              <a:ext uri="{FF2B5EF4-FFF2-40B4-BE49-F238E27FC236}">
                <a16:creationId xmlns:a16="http://schemas.microsoft.com/office/drawing/2014/main" id="{E99D3830-0E34-A434-F408-D1DAE51449C7}"/>
              </a:ext>
            </a:extLst>
          </p:cNvPr>
          <p:cNvSpPr/>
          <p:nvPr/>
        </p:nvSpPr>
        <p:spPr>
          <a:xfrm>
            <a:off x="5351666" y="2498018"/>
            <a:ext cx="68403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 rút ra kết luận gì</a:t>
            </a:r>
          </a:p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ề mối liên kết giữa</a:t>
            </a:r>
          </a:p>
          <a:p>
            <a:pPr algn="ctr"/>
            <a:r>
              <a:rPr lang="vi-VN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enzyme</a:t>
            </a:r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và cơ chất?</a:t>
            </a:r>
          </a:p>
        </p:txBody>
      </p:sp>
    </p:spTree>
    <p:extLst>
      <p:ext uri="{BB962C8B-B14F-4D97-AF65-F5344CB8AC3E}">
        <p14:creationId xmlns:p14="http://schemas.microsoft.com/office/powerpoint/2010/main" val="225471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22106 L -0.05977 -0.01504 C -0.07227 0.03148 -0.09115 0.05672 -0.11094 0.05672 C -0.13347 0.05672 -0.15157 0.03148 -0.16407 -0.01504 L -0.22448 -0.2210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-0.01482 L -0.00325 -0.01458 C -0.00378 -0.02083 -0.00417 -0.02685 -0.00482 -0.03287 C -0.00521 -0.03542 -0.00729 -0.04769 -0.00794 -0.0507 C -0.00833 -0.05255 -0.00898 -0.0544 -0.0095 -0.05625 C -0.01055 -0.05949 -0.01146 -0.06273 -0.01263 -0.06574 C -0.01458 -0.07107 -0.01667 -0.07593 -0.01875 -0.08102 C -0.02135 -0.08704 -0.02122 -0.08634 -0.02344 -0.09329 C -0.02422 -0.09607 -0.02474 -0.09908 -0.02578 -0.10162 C -0.02656 -0.1037 -0.03099 -0.11458 -0.03346 -0.11806 C -0.03646 -0.12222 -0.03919 -0.12801 -0.04271 -0.13033 C -0.06094 -0.14213 -0.04049 -0.12778 -0.06289 -0.14838 C -0.06836 -0.15324 -0.07513 -0.15486 -0.07995 -0.16204 C -0.0888 -0.17523 -0.08008 -0.16389 -0.09531 -0.1757 C -0.10013 -0.1794 -0.10508 -0.18264 -0.10924 -0.1882 C -0.11029 -0.18958 -0.1112 -0.1912 -0.11237 -0.19236 C -0.11536 -0.19514 -0.1168 -0.19514 -0.12005 -0.1963 C -0.12239 -0.19722 -0.12474 -0.19815 -0.12708 -0.19908 C -0.13867 -0.20463 -0.12526 -0.19861 -0.13555 -0.20602 C -0.14961 -0.21597 -0.14792 -0.21458 -0.1595 -0.21829 C -0.16849 -0.22454 -0.17148 -0.22639 -0.18047 -0.23357 C -0.18542 -0.2375 -0.1901 -0.24259 -0.19518 -0.24583 C -0.20117 -0.24977 -0.20755 -0.25185 -0.21367 -0.25556 C -0.21745 -0.25787 -0.22083 -0.26134 -0.22448 -0.26366 C -0.22878 -0.26644 -0.23333 -0.26806 -0.23763 -0.2706 C -0.24128 -0.27269 -0.24479 -0.27593 -0.24844 -0.27755 C -0.27917 -0.29167 -0.25065 -0.2713 -0.29336 -0.29537 C -0.29896 -0.29861 -0.30456 -0.30255 -0.31042 -0.30509 C -0.325 -0.31134 -0.33997 -0.31389 -0.35443 -0.32153 C -0.35885 -0.32384 -0.36328 -0.3257 -0.36758 -0.32847 C -0.37018 -0.32986 -0.37266 -0.33241 -0.37526 -0.3338 C -0.37864 -0.33565 -0.38216 -0.33611 -0.38542 -0.33796 C -0.39088 -0.3412 -0.39596 -0.34653 -0.40156 -0.34908 L -0.41094 -0.35301 C -0.41549 -0.35509 -0.42031 -0.35602 -0.42487 -0.35857 C -0.4388 -0.3669 -0.42135 -0.35695 -0.43333 -0.36273 C -0.43489 -0.36343 -0.43633 -0.36482 -0.43802 -0.36551 C -0.43997 -0.3662 -0.44206 -0.36644 -0.44414 -0.3669 C -0.44622 -0.36829 -0.44818 -0.36991 -0.45039 -0.37107 C -0.45286 -0.37222 -0.45547 -0.37269 -0.45807 -0.37384 C -0.45911 -0.37408 -0.46016 -0.37477 -0.4612 -0.375 C -0.46237 -0.37477 -0.46875 -0.37338 -0.47044 -0.37245 C -0.47148 -0.37176 -0.47253 -0.37037 -0.47357 -0.36968 C -0.475 -0.36852 -0.47682 -0.36829 -0.47812 -0.3669 C -0.48424 -0.36065 -0.48164 -0.3625 -0.48594 -0.35995 C -0.48672 -0.35857 -0.48737 -0.35718 -0.48828 -0.35579 C -0.48997 -0.35324 -0.4918 -0.35116 -0.49362 -0.34908 C -0.49414 -0.34769 -0.49466 -0.3463 -0.49518 -0.34491 C -0.49648 -0.3412 -0.49739 -0.33704 -0.49909 -0.3338 L -0.50221 -0.32847 C -0.50417 -0.31736 -0.50117 -0.33195 -0.50521 -0.32014 C -0.50599 -0.31806 -0.50625 -0.31551 -0.50677 -0.3132 C -0.50729 -0.31088 -0.5082 -0.30579 -0.50833 -0.3037 C -0.50846 -0.30185 -0.50833 -0.3 -0.50833 -0.29815 L -0.50833 -0.29792 L -0.50677 -0.29398 " pathEditMode="relative" rAng="0" ptsTypes="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02 -0.08634 L -0.06602 -0.08611 C -0.06914 -0.09166 -0.07188 -0.09768 -0.07539 -0.10231 C -0.08268 -0.11157 -0.09232 -0.11805 -0.10091 -0.12222 C -0.10755 -0.12569 -0.11432 -0.12754 -0.12097 -0.13078 C -0.12643 -0.13333 -0.13177 -0.1368 -0.13724 -0.13935 C -0.14154 -0.14166 -0.14597 -0.14305 -0.15039 -0.14514 C -0.15222 -0.14606 -0.15391 -0.14722 -0.15573 -0.14814 L -0.16198 -0.15069 C -0.16406 -0.15046 -0.16615 -0.15023 -0.1681 -0.14953 C -0.18099 -0.14421 -0.16315 -0.14861 -0.17904 -0.14375 C -0.18047 -0.14328 -0.18581 -0.14166 -0.1875 -0.14097 C -0.18906 -0.14027 -0.1905 -0.13865 -0.19219 -0.13796 C -0.21133 -0.12847 -0.1806 -0.14699 -0.21693 -0.12662 L -0.23464 -0.11643 C -0.23802 -0.11458 -0.24128 -0.11203 -0.24466 -0.11064 C -0.24935 -0.10879 -0.25404 -0.10764 -0.2586 -0.10509 C -0.26315 -0.10254 -0.26732 -0.09814 -0.27175 -0.0949 C -0.27539 -0.09236 -0.27917 -0.09097 -0.28255 -0.08773 C -0.28685 -0.08402 -0.29063 -0.07847 -0.29492 -0.075 C -0.29727 -0.07291 -0.29974 -0.07129 -0.30195 -0.06921 C -0.30352 -0.06736 -0.30495 -0.06504 -0.30664 -0.06342 C -0.31641 -0.05439 -0.30925 -0.06435 -0.31823 -0.05347 C -0.32031 -0.05069 -0.32227 -0.04768 -0.32435 -0.04467 C -0.32539 -0.04328 -0.3263 -0.04166 -0.32748 -0.04027 C -0.32878 -0.03889 -0.33008 -0.03773 -0.33138 -0.03634 C -0.33294 -0.03379 -0.33438 -0.03125 -0.33594 -0.02893 C -0.33724 -0.02731 -0.33854 -0.02639 -0.33985 -0.02453 C -0.34271 -0.02106 -0.34544 -0.01689 -0.34831 -0.01296 L -0.35378 -0.00601 C -0.35482 -0.00324 -0.35573 -0.00023 -0.3569 0.00255 C -0.36354 0.02037 -0.35573 -0.00139 -0.36068 0.0125 C -0.36224 0.02361 -0.36029 0.01343 -0.36458 0.02408 C -0.36524 0.02593 -0.3655 0.02801 -0.36615 0.02986 C -0.36706 0.03287 -0.36823 0.03542 -0.36927 0.03843 C -0.37031 0.0419 -0.3711 0.04537 -0.37227 0.04861 C -0.37552 0.05741 -0.37656 0.05649 -0.38086 0.06574 C -0.38255 0.06945 -0.38412 0.07315 -0.38542 0.07732 C -0.38776 0.08403 -0.38906 0.09167 -0.39089 0.09885 C -0.39154 0.10186 -0.39245 0.1044 -0.39323 0.10741 C -0.39453 0.11991 -0.39297 0.10949 -0.39623 0.12176 C -0.39688 0.12408 -0.39714 0.12662 -0.39779 0.12871 C -0.39896 0.13195 -0.40039 0.13473 -0.40169 0.1375 C -0.40248 0.14213 -0.40508 0.15811 -0.40716 0.16204 L -0.40938 0.16621 C -0.4099 0.16875 -0.41042 0.17107 -0.41094 0.17338 C -0.4125 0.17894 -0.41367 0.18149 -0.41563 0.18635 C -0.41615 0.18936 -0.41654 0.19213 -0.41719 0.19491 C -0.41758 0.19653 -0.41836 0.19769 -0.41875 0.19908 C -0.42044 0.20834 -0.42031 0.2088 -0.42031 0.21667 L -0.41875 0.19491 L -0.42097 0.21366 " pathEditMode="relative" rAng="0" ptsTypes="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5 L -0.00065 -0.05 C -0.05638 -0.06666 0.0224 -0.0449 -0.10976 -0.05833 C -0.11588 -0.05902 -0.12161 -0.06412 -0.12747 -0.06666 C -0.13802 -0.07106 -0.14869 -0.075 -0.15924 -0.07893 C -0.16302 -0.08032 -0.16692 -0.08148 -0.17083 -0.0831 L -0.18632 -0.09004 C -0.19088 -0.09213 -0.19557 -0.0949 -0.20026 -0.09676 C -0.20664 -0.09953 -0.21315 -0.10115 -0.21953 -0.1037 C -0.22838 -0.10717 -0.26054 -0.12245 -0.27135 -0.1243 C -0.27643 -0.12523 -0.28164 -0.12639 -0.28684 -0.12708 C -0.29987 -0.1287 -0.33033 -0.1294 -0.33932 -0.12986 C -0.37448 -0.13611 -0.36119 -0.13472 -0.42213 -0.13125 C -0.42343 -0.13102 -0.42461 -0.1287 -0.42591 -0.12847 C -0.43502 -0.12731 -0.44401 -0.12754 -0.45299 -0.12708 C -0.46549 -0.1243 -0.45247 -0.12801 -0.46927 -0.11875 C -0.4733 -0.11666 -0.4776 -0.11551 -0.48164 -0.11319 C -0.48424 -0.1118 -0.48671 -0.10902 -0.48932 -0.10787 C -0.49323 -0.10602 -0.49713 -0.10532 -0.50091 -0.1037 C -0.50924 -0.1 -0.51744 -0.09537 -0.52565 -0.09143 L -0.53424 -0.08727 C -0.53789 -0.08541 -0.5414 -0.08333 -0.54505 -0.08171 C -0.55768 -0.07615 -0.55143 -0.08009 -0.56354 -0.06944 C -0.5651 -0.06805 -0.56679 -0.06713 -0.56823 -0.06527 L -0.57448 -0.05694 C -0.57578 -0.05509 -0.57825 -0.05139 -0.57825 -0.05139 C -0.58698 -0.02569 -0.57356 -0.06458 -0.58372 -0.03773 C -0.58437 -0.03611 -0.58463 -0.03402 -0.58528 -0.03217 C -0.58671 -0.02847 -0.58854 -0.02523 -0.58984 -0.02129 C -0.5914 -0.01666 -0.59283 -0.01203 -0.59453 -0.0074 C -0.5983 0.00255 -0.59648 -0.00185 -0.59987 0.00625 C -0.60078 0.01181 -0.60052 0.01204 -0.60221 0.01713 C -0.60403 0.02223 -0.60664 0.02662 -0.60768 0.03241 C -0.60976 0.04375 -0.60651 0.02593 -0.61002 0.05023 C -0.61028 0.05209 -0.61041 0.05394 -0.6108 0.05579 C -0.61093 0.05718 -0.61145 0.05834 -0.61158 0.05973 C -0.61171 0.06713 -0.61158 0.07454 -0.61158 0.08172 L -0.61224 0.09977 L -0.61224 0.09977 " pathEditMode="relative" ptsTypes="AAAAAAAAAAAAAAAAAAAAAAAAAAAAAAAAAAAAA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31" grpId="0" animBg="1"/>
      <p:bldP spid="36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8C7A1D3-D9A9-DCA2-ABCF-14E034B82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0" r="15150"/>
          <a:stretch/>
        </p:blipFill>
        <p:spPr>
          <a:xfrm>
            <a:off x="0" y="233065"/>
            <a:ext cx="11544298" cy="6338046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7908BD67-2790-AB20-CB13-E291E3579DE8}"/>
              </a:ext>
            </a:extLst>
          </p:cNvPr>
          <p:cNvSpPr/>
          <p:nvPr/>
        </p:nvSpPr>
        <p:spPr>
          <a:xfrm>
            <a:off x="118293" y="0"/>
            <a:ext cx="10525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 Cơ chế tác động của </a:t>
            </a:r>
            <a:r>
              <a:rPr lang="vi-VN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enzyme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3F6F42A4-D15C-4F49-4D16-46930658DAAC}"/>
              </a:ext>
            </a:extLst>
          </p:cNvPr>
          <p:cNvSpPr/>
          <p:nvPr/>
        </p:nvSpPr>
        <p:spPr>
          <a:xfrm>
            <a:off x="2292692" y="5493787"/>
            <a:ext cx="715772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+ S </a:t>
            </a:r>
            <a:r>
              <a:rPr lang="vi-V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E-S E + SP</a:t>
            </a:r>
            <a:endParaRPr lang="vi-V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B7919D1-FB60-7AD2-7FBE-22BD393A7DBC}"/>
              </a:ext>
            </a:extLst>
          </p:cNvPr>
          <p:cNvSpPr txBox="1"/>
          <p:nvPr/>
        </p:nvSpPr>
        <p:spPr>
          <a:xfrm>
            <a:off x="251296" y="2286000"/>
            <a:ext cx="280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Saccharose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56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CDD0C8D-7474-A0F0-29C1-639459F96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78" y="1780516"/>
            <a:ext cx="3412502" cy="298371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E972EBD-4FB7-85EF-2DBF-538C0CA2B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351" y="-45406"/>
            <a:ext cx="6667500" cy="6105525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81C762C0-CB0E-BC0A-D7E6-53190FBE9A03}"/>
              </a:ext>
            </a:extLst>
          </p:cNvPr>
          <p:cNvSpPr/>
          <p:nvPr/>
        </p:nvSpPr>
        <p:spPr>
          <a:xfrm>
            <a:off x="346906" y="376237"/>
            <a:ext cx="6276109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bg1"/>
                </a:solidFill>
              </a:rPr>
              <a:t>THÍ NGHIỆM VỚI HYDROGEN PEROXIDE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D35EC16C-9E79-F488-6C7E-84ABA27B27A3}"/>
              </a:ext>
            </a:extLst>
          </p:cNvPr>
          <p:cNvGrpSpPr/>
          <p:nvPr/>
        </p:nvGrpSpPr>
        <p:grpSpPr>
          <a:xfrm>
            <a:off x="1008724" y="5261885"/>
            <a:ext cx="7202021" cy="1876587"/>
            <a:chOff x="820189" y="982258"/>
            <a:chExt cx="6140335" cy="817368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3BFE0D50-7B02-E68D-20C8-712C506F0F9C}"/>
                </a:ext>
              </a:extLst>
            </p:cNvPr>
            <p:cNvSpPr txBox="1"/>
            <p:nvPr/>
          </p:nvSpPr>
          <p:spPr>
            <a:xfrm>
              <a:off x="820189" y="1064029"/>
              <a:ext cx="13577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/>
                <a:t>H</a:t>
              </a:r>
              <a:r>
                <a:rPr lang="vi-VN" sz="4000" b="1" baseline="-25000" dirty="0"/>
                <a:t>2</a:t>
              </a:r>
              <a:r>
                <a:rPr lang="vi-VN" sz="4000" b="1" dirty="0"/>
                <a:t>O</a:t>
              </a:r>
              <a:r>
                <a:rPr lang="vi-VN" sz="4000" b="1" baseline="-25000" dirty="0"/>
                <a:t>2</a:t>
              </a:r>
              <a:r>
                <a:rPr lang="vi-VN" sz="4000" b="1" dirty="0"/>
                <a:t>  </a:t>
              </a:r>
            </a:p>
          </p:txBody>
        </p:sp>
        <p:cxnSp>
          <p:nvCxnSpPr>
            <p:cNvPr id="14" name="Đường kết nối Mũi tên Thẳng 13">
              <a:extLst>
                <a:ext uri="{FF2B5EF4-FFF2-40B4-BE49-F238E27FC236}">
                  <a16:creationId xmlns:a16="http://schemas.microsoft.com/office/drawing/2014/main" id="{EE41DF42-441E-1297-388F-97C03FEADBFF}"/>
                </a:ext>
              </a:extLst>
            </p:cNvPr>
            <p:cNvCxnSpPr>
              <a:cxnSpLocks/>
            </p:cNvCxnSpPr>
            <p:nvPr/>
          </p:nvCxnSpPr>
          <p:spPr>
            <a:xfrm>
              <a:off x="2328115" y="1240790"/>
              <a:ext cx="201168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CB39DDA7-10C1-48C6-8F88-94F3C9D90B7A}"/>
                </a:ext>
              </a:extLst>
            </p:cNvPr>
            <p:cNvSpPr txBox="1"/>
            <p:nvPr/>
          </p:nvSpPr>
          <p:spPr>
            <a:xfrm>
              <a:off x="4513810" y="1091740"/>
              <a:ext cx="13577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/>
                <a:t>H</a:t>
              </a:r>
              <a:r>
                <a:rPr lang="vi-VN" sz="4000" b="1" baseline="-25000" dirty="0"/>
                <a:t>2</a:t>
              </a:r>
              <a:r>
                <a:rPr lang="vi-VN" sz="4000" b="1" dirty="0"/>
                <a:t>O  </a:t>
              </a: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9372734C-284C-C85E-B042-C82FC0B70E4C}"/>
                </a:ext>
              </a:extLst>
            </p:cNvPr>
            <p:cNvSpPr txBox="1"/>
            <p:nvPr/>
          </p:nvSpPr>
          <p:spPr>
            <a:xfrm>
              <a:off x="5602778" y="1091740"/>
              <a:ext cx="4599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/>
                <a:t>+  </a:t>
              </a: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331AB21D-ACAA-AF78-8B18-43D4ECFC2257}"/>
                </a:ext>
              </a:extLst>
            </p:cNvPr>
            <p:cNvSpPr txBox="1"/>
            <p:nvPr/>
          </p:nvSpPr>
          <p:spPr>
            <a:xfrm>
              <a:off x="6062749" y="1091740"/>
              <a:ext cx="897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/>
                <a:t>O</a:t>
              </a:r>
              <a:r>
                <a:rPr lang="vi-VN" sz="4000" b="1" baseline="-25000" dirty="0"/>
                <a:t>2</a:t>
              </a:r>
              <a:r>
                <a:rPr lang="vi-VN" sz="4000" b="1" dirty="0"/>
                <a:t>  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23C0DB2E-B518-E99A-A99B-A9C546CCA0BF}"/>
                </a:ext>
              </a:extLst>
            </p:cNvPr>
            <p:cNvSpPr txBox="1"/>
            <p:nvPr/>
          </p:nvSpPr>
          <p:spPr>
            <a:xfrm>
              <a:off x="2380987" y="982258"/>
              <a:ext cx="2507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 err="1">
                  <a:solidFill>
                    <a:srgbClr val="FF0000"/>
                  </a:solidFill>
                </a:rPr>
                <a:t>Catalase</a:t>
              </a:r>
              <a:r>
                <a:rPr lang="vi-VN" sz="3200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61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F16178A-09E6-4D5B-D48D-0EF1BEE63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66"/>
          <a:stretch/>
        </p:blipFill>
        <p:spPr>
          <a:xfrm>
            <a:off x="0" y="1845425"/>
            <a:ext cx="3470131" cy="246056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06D6FD-2CD2-01FE-2C5C-7A3E20E29015}"/>
              </a:ext>
            </a:extLst>
          </p:cNvPr>
          <p:cNvSpPr txBox="1"/>
          <p:nvPr/>
        </p:nvSpPr>
        <p:spPr>
          <a:xfrm>
            <a:off x="706582" y="4305993"/>
            <a:ext cx="2344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3333CC"/>
                </a:solidFill>
              </a:rPr>
              <a:t>Đĩa </a:t>
            </a:r>
            <a:r>
              <a:rPr lang="vi-VN" sz="4000" dirty="0" err="1">
                <a:solidFill>
                  <a:srgbClr val="3333CC"/>
                </a:solidFill>
              </a:rPr>
              <a:t>Petri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D77181E-1B90-B5D5-B889-7D6B92B6DE6F}"/>
              </a:ext>
            </a:extLst>
          </p:cNvPr>
          <p:cNvSpPr txBox="1"/>
          <p:nvPr/>
        </p:nvSpPr>
        <p:spPr>
          <a:xfrm>
            <a:off x="3873304" y="172382"/>
            <a:ext cx="7612114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u="sng" dirty="0"/>
              <a:t>TIẾN HÀNH: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3600" dirty="0"/>
              <a:t>Đĩa 1: cho vào 1 lát khoai tây sống.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3600" dirty="0"/>
              <a:t>Đĩa 2: 1 lát khoai tây luộc.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3600" dirty="0"/>
              <a:t>Đĩa 3: 1 lát khoai tây ngâm lạnh.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3600" dirty="0"/>
              <a:t>Nhỏ </a:t>
            </a:r>
            <a:r>
              <a:rPr lang="vi-VN" sz="3600" dirty="0" err="1"/>
              <a:t>oxy</a:t>
            </a:r>
            <a:r>
              <a:rPr lang="vi-VN" sz="3600" dirty="0"/>
              <a:t> già lên các lát khoai tây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3600" dirty="0"/>
              <a:t>Ghi lại kết quả ra giấy</a:t>
            </a:r>
          </a:p>
        </p:txBody>
      </p:sp>
    </p:spTree>
    <p:extLst>
      <p:ext uri="{BB962C8B-B14F-4D97-AF65-F5344CB8AC3E}">
        <p14:creationId xmlns:p14="http://schemas.microsoft.com/office/powerpoint/2010/main" val="70606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B3A861A-A75A-2909-3402-FCDA83607A3F}"/>
              </a:ext>
            </a:extLst>
          </p:cNvPr>
          <p:cNvSpPr txBox="1"/>
          <p:nvPr/>
        </p:nvSpPr>
        <p:spPr>
          <a:xfrm>
            <a:off x="394162" y="217271"/>
            <a:ext cx="4892733" cy="664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i="0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l">
              <a:lnSpc>
                <a:spcPct val="150000"/>
              </a:lnSpc>
              <a:buFontTx/>
              <a:buChar char="-"/>
            </a:pP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sủi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sủi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74545DF-EE65-28E9-C303-523BB54DE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41" t="10666" r="16068" b="25697"/>
          <a:stretch/>
        </p:blipFill>
        <p:spPr>
          <a:xfrm>
            <a:off x="5561214" y="1525643"/>
            <a:ext cx="5985163" cy="4364182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4E1EF4DC-3B73-F96F-4CC9-5C0A959097F4}"/>
              </a:ext>
            </a:extLst>
          </p:cNvPr>
          <p:cNvSpPr/>
          <p:nvPr/>
        </p:nvSpPr>
        <p:spPr>
          <a:xfrm>
            <a:off x="889461" y="2054914"/>
            <a:ext cx="3940233" cy="831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8D0357A-756F-767B-DDEC-5BE2E6B2B6B3}"/>
              </a:ext>
            </a:extLst>
          </p:cNvPr>
          <p:cNvSpPr/>
          <p:nvPr/>
        </p:nvSpPr>
        <p:spPr>
          <a:xfrm>
            <a:off x="534785" y="3695550"/>
            <a:ext cx="3940233" cy="831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8AB56584-BAF0-20D8-40E3-993C1A80FD24}"/>
              </a:ext>
            </a:extLst>
          </p:cNvPr>
          <p:cNvSpPr/>
          <p:nvPr/>
        </p:nvSpPr>
        <p:spPr>
          <a:xfrm>
            <a:off x="2108661" y="5191583"/>
            <a:ext cx="2962103" cy="831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835</Words>
  <Application>Microsoft Office PowerPoint</Application>
  <PresentationFormat>Màn hình rộng</PresentationFormat>
  <Paragraphs>127</Paragraphs>
  <Slides>25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Thi Thao Suong</cp:lastModifiedBy>
  <cp:revision>53</cp:revision>
  <dcterms:created xsi:type="dcterms:W3CDTF">2022-07-20T06:57:06Z</dcterms:created>
  <dcterms:modified xsi:type="dcterms:W3CDTF">2023-01-10T02:04:21Z</dcterms:modified>
</cp:coreProperties>
</file>